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9" r:id="rId3"/>
    <p:sldId id="301" r:id="rId4"/>
    <p:sldId id="290" r:id="rId5"/>
    <p:sldId id="299" r:id="rId6"/>
    <p:sldId id="298" r:id="rId7"/>
    <p:sldId id="286" r:id="rId8"/>
    <p:sldId id="300" r:id="rId9"/>
    <p:sldId id="302" r:id="rId10"/>
    <p:sldId id="284" r:id="rId11"/>
    <p:sldId id="296" r:id="rId12"/>
    <p:sldId id="288" r:id="rId13"/>
    <p:sldId id="287" r:id="rId14"/>
    <p:sldId id="297" r:id="rId15"/>
    <p:sldId id="291" r:id="rId16"/>
    <p:sldId id="292" r:id="rId17"/>
    <p:sldId id="293" r:id="rId18"/>
    <p:sldId id="294" r:id="rId19"/>
    <p:sldId id="28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286"/>
    <a:srgbClr val="FFD1DE"/>
    <a:srgbClr val="FB0001"/>
    <a:srgbClr val="F18686"/>
    <a:srgbClr val="F4D7E1"/>
    <a:srgbClr val="FF9891"/>
    <a:srgbClr val="F9A5C0"/>
    <a:srgbClr val="C691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06"/>
    <p:restoredTop sz="94702"/>
  </p:normalViewPr>
  <p:slideViewPr>
    <p:cSldViewPr snapToGrid="0">
      <p:cViewPr varScale="1">
        <p:scale>
          <a:sx n="203" d="100"/>
          <a:sy n="203"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1F706-FCBB-924A-921B-288623542C1B}" type="doc">
      <dgm:prSet loTypeId="urn:microsoft.com/office/officeart/2005/8/layout/StepDownProcess" loCatId="" qsTypeId="urn:microsoft.com/office/officeart/2005/8/quickstyle/simple1" qsCatId="simple" csTypeId="urn:microsoft.com/office/officeart/2005/8/colors/colorful2" csCatId="colorful" phldr="1"/>
      <dgm:spPr/>
      <dgm:t>
        <a:bodyPr/>
        <a:lstStyle/>
        <a:p>
          <a:endParaRPr lang="fr-FR"/>
        </a:p>
      </dgm:t>
    </dgm:pt>
    <dgm:pt modelId="{3A5B969D-5D5E-0D43-920E-DD9DE7656146}">
      <dgm:prSet phldrT="[Texte]"/>
      <dgm:spPr/>
      <dgm:t>
        <a:bodyPr/>
        <a:lstStyle/>
        <a:p>
          <a:r>
            <a:rPr lang="fr-FR" dirty="0"/>
            <a:t>Liste de nominés</a:t>
          </a:r>
        </a:p>
      </dgm:t>
    </dgm:pt>
    <dgm:pt modelId="{0221FAD1-91F7-5E40-81B9-FD9433192560}" type="parTrans" cxnId="{BC3E8801-0D7A-DA41-9F20-225407B154A4}">
      <dgm:prSet/>
      <dgm:spPr/>
      <dgm:t>
        <a:bodyPr/>
        <a:lstStyle/>
        <a:p>
          <a:endParaRPr lang="fr-FR"/>
        </a:p>
      </dgm:t>
    </dgm:pt>
    <dgm:pt modelId="{E8E21681-B8AE-6440-86B2-60E0E370EF8D}" type="sibTrans" cxnId="{BC3E8801-0D7A-DA41-9F20-225407B154A4}">
      <dgm:prSet/>
      <dgm:spPr/>
      <dgm:t>
        <a:bodyPr/>
        <a:lstStyle/>
        <a:p>
          <a:endParaRPr lang="fr-FR"/>
        </a:p>
      </dgm:t>
    </dgm:pt>
    <dgm:pt modelId="{134D4BBF-8E58-2D4F-88BA-1A81A955ED24}">
      <dgm:prSet phldrT="[Texte]"/>
      <dgm:spPr/>
      <dgm:t>
        <a:bodyPr/>
        <a:lstStyle/>
        <a:p>
          <a:r>
            <a:rPr lang="fr-FR" dirty="0"/>
            <a:t>Sélection des Finalistes</a:t>
          </a:r>
        </a:p>
      </dgm:t>
    </dgm:pt>
    <dgm:pt modelId="{642EF482-3D42-B446-A5AD-642B61AB8E70}" type="parTrans" cxnId="{A218BE65-7DE8-C941-B480-DA1E15CC43D8}">
      <dgm:prSet/>
      <dgm:spPr/>
      <dgm:t>
        <a:bodyPr/>
        <a:lstStyle/>
        <a:p>
          <a:endParaRPr lang="fr-FR"/>
        </a:p>
      </dgm:t>
    </dgm:pt>
    <dgm:pt modelId="{EF096080-D8C1-B04E-B754-B7CBE96640B8}" type="sibTrans" cxnId="{A218BE65-7DE8-C941-B480-DA1E15CC43D8}">
      <dgm:prSet/>
      <dgm:spPr/>
      <dgm:t>
        <a:bodyPr/>
        <a:lstStyle/>
        <a:p>
          <a:endParaRPr lang="fr-FR"/>
        </a:p>
      </dgm:t>
    </dgm:pt>
    <dgm:pt modelId="{1EE160F6-4421-8B43-BE22-5B37FBD408B9}">
      <dgm:prSet phldrT="[Texte]"/>
      <dgm:spPr/>
      <dgm:t>
        <a:bodyPr/>
        <a:lstStyle/>
        <a:p>
          <a:r>
            <a:rPr lang="fr-FR" dirty="0"/>
            <a:t>Choix du Lauréat</a:t>
          </a:r>
        </a:p>
        <a:p>
          <a:r>
            <a:rPr lang="fr-FR" dirty="0"/>
            <a:t>Prix de 5000 €</a:t>
          </a:r>
        </a:p>
      </dgm:t>
    </dgm:pt>
    <dgm:pt modelId="{2EDA9DFD-D95B-1B41-92C2-057406172806}" type="parTrans" cxnId="{CE5BD708-219F-AB43-89DA-79A30F890E1B}">
      <dgm:prSet/>
      <dgm:spPr/>
      <dgm:t>
        <a:bodyPr/>
        <a:lstStyle/>
        <a:p>
          <a:endParaRPr lang="fr-FR"/>
        </a:p>
      </dgm:t>
    </dgm:pt>
    <dgm:pt modelId="{227922C9-3CC4-2A48-8D6C-1CDE6AA05B07}" type="sibTrans" cxnId="{CE5BD708-219F-AB43-89DA-79A30F890E1B}">
      <dgm:prSet/>
      <dgm:spPr/>
      <dgm:t>
        <a:bodyPr/>
        <a:lstStyle/>
        <a:p>
          <a:endParaRPr lang="fr-FR"/>
        </a:p>
      </dgm:t>
    </dgm:pt>
    <dgm:pt modelId="{6CC90AB0-0E2F-1B49-A678-3DE18DD83164}" type="pres">
      <dgm:prSet presAssocID="{BE71F706-FCBB-924A-921B-288623542C1B}" presName="rootnode" presStyleCnt="0">
        <dgm:presLayoutVars>
          <dgm:chMax/>
          <dgm:chPref/>
          <dgm:dir/>
          <dgm:animLvl val="lvl"/>
        </dgm:presLayoutVars>
      </dgm:prSet>
      <dgm:spPr/>
    </dgm:pt>
    <dgm:pt modelId="{99D282D9-E6AE-7C48-B5E4-FF04281D68B0}" type="pres">
      <dgm:prSet presAssocID="{3A5B969D-5D5E-0D43-920E-DD9DE7656146}" presName="composite" presStyleCnt="0"/>
      <dgm:spPr/>
    </dgm:pt>
    <dgm:pt modelId="{3EB524DF-F96C-7849-BC23-C8311A751953}" type="pres">
      <dgm:prSet presAssocID="{3A5B969D-5D5E-0D43-920E-DD9DE7656146}" presName="bentUpArrow1" presStyleLbl="alignImgPlace1" presStyleIdx="0" presStyleCnt="2"/>
      <dgm:spPr/>
    </dgm:pt>
    <dgm:pt modelId="{82105F26-AF5D-7649-80EE-052440B4A9AA}" type="pres">
      <dgm:prSet presAssocID="{3A5B969D-5D5E-0D43-920E-DD9DE7656146}" presName="ParentText" presStyleLbl="node1" presStyleIdx="0" presStyleCnt="3">
        <dgm:presLayoutVars>
          <dgm:chMax val="1"/>
          <dgm:chPref val="1"/>
          <dgm:bulletEnabled val="1"/>
        </dgm:presLayoutVars>
      </dgm:prSet>
      <dgm:spPr/>
    </dgm:pt>
    <dgm:pt modelId="{29293A18-21D8-5A4B-B74E-5E121CD23908}" type="pres">
      <dgm:prSet presAssocID="{3A5B969D-5D5E-0D43-920E-DD9DE7656146}" presName="ChildText" presStyleLbl="revTx" presStyleIdx="0" presStyleCnt="2">
        <dgm:presLayoutVars>
          <dgm:chMax val="0"/>
          <dgm:chPref val="0"/>
          <dgm:bulletEnabled val="1"/>
        </dgm:presLayoutVars>
      </dgm:prSet>
      <dgm:spPr/>
    </dgm:pt>
    <dgm:pt modelId="{B4094824-22EB-7B4A-A021-2B2903C6332A}" type="pres">
      <dgm:prSet presAssocID="{E8E21681-B8AE-6440-86B2-60E0E370EF8D}" presName="sibTrans" presStyleCnt="0"/>
      <dgm:spPr/>
    </dgm:pt>
    <dgm:pt modelId="{9111DA5A-8F68-B645-BB50-05655AE098D2}" type="pres">
      <dgm:prSet presAssocID="{134D4BBF-8E58-2D4F-88BA-1A81A955ED24}" presName="composite" presStyleCnt="0"/>
      <dgm:spPr/>
    </dgm:pt>
    <dgm:pt modelId="{4B363A16-4398-D74D-BF2F-81E155E59A42}" type="pres">
      <dgm:prSet presAssocID="{134D4BBF-8E58-2D4F-88BA-1A81A955ED24}" presName="bentUpArrow1" presStyleLbl="alignImgPlace1" presStyleIdx="1" presStyleCnt="2"/>
      <dgm:spPr/>
    </dgm:pt>
    <dgm:pt modelId="{52058325-D4FB-2046-A1EF-C3023B426117}" type="pres">
      <dgm:prSet presAssocID="{134D4BBF-8E58-2D4F-88BA-1A81A955ED24}" presName="ParentText" presStyleLbl="node1" presStyleIdx="1" presStyleCnt="3">
        <dgm:presLayoutVars>
          <dgm:chMax val="1"/>
          <dgm:chPref val="1"/>
          <dgm:bulletEnabled val="1"/>
        </dgm:presLayoutVars>
      </dgm:prSet>
      <dgm:spPr/>
    </dgm:pt>
    <dgm:pt modelId="{9099F8F2-8E3B-9D41-AC63-D945D92EDD94}" type="pres">
      <dgm:prSet presAssocID="{134D4BBF-8E58-2D4F-88BA-1A81A955ED24}" presName="ChildText" presStyleLbl="revTx" presStyleIdx="1" presStyleCnt="2">
        <dgm:presLayoutVars>
          <dgm:chMax val="0"/>
          <dgm:chPref val="0"/>
          <dgm:bulletEnabled val="1"/>
        </dgm:presLayoutVars>
      </dgm:prSet>
      <dgm:spPr/>
    </dgm:pt>
    <dgm:pt modelId="{A9B95A74-CECD-284D-A2DB-DFC06725B382}" type="pres">
      <dgm:prSet presAssocID="{EF096080-D8C1-B04E-B754-B7CBE96640B8}" presName="sibTrans" presStyleCnt="0"/>
      <dgm:spPr/>
    </dgm:pt>
    <dgm:pt modelId="{8BC362DA-B519-DE48-B1C0-23D8E90DA3B6}" type="pres">
      <dgm:prSet presAssocID="{1EE160F6-4421-8B43-BE22-5B37FBD408B9}" presName="composite" presStyleCnt="0"/>
      <dgm:spPr/>
    </dgm:pt>
    <dgm:pt modelId="{545F1050-AEF1-CB43-95DC-241FF18DEE34}" type="pres">
      <dgm:prSet presAssocID="{1EE160F6-4421-8B43-BE22-5B37FBD408B9}" presName="ParentText" presStyleLbl="node1" presStyleIdx="2" presStyleCnt="3">
        <dgm:presLayoutVars>
          <dgm:chMax val="1"/>
          <dgm:chPref val="1"/>
          <dgm:bulletEnabled val="1"/>
        </dgm:presLayoutVars>
      </dgm:prSet>
      <dgm:spPr/>
    </dgm:pt>
  </dgm:ptLst>
  <dgm:cxnLst>
    <dgm:cxn modelId="{BC3E8801-0D7A-DA41-9F20-225407B154A4}" srcId="{BE71F706-FCBB-924A-921B-288623542C1B}" destId="{3A5B969D-5D5E-0D43-920E-DD9DE7656146}" srcOrd="0" destOrd="0" parTransId="{0221FAD1-91F7-5E40-81B9-FD9433192560}" sibTransId="{E8E21681-B8AE-6440-86B2-60E0E370EF8D}"/>
    <dgm:cxn modelId="{CE5BD708-219F-AB43-89DA-79A30F890E1B}" srcId="{BE71F706-FCBB-924A-921B-288623542C1B}" destId="{1EE160F6-4421-8B43-BE22-5B37FBD408B9}" srcOrd="2" destOrd="0" parTransId="{2EDA9DFD-D95B-1B41-92C2-057406172806}" sibTransId="{227922C9-3CC4-2A48-8D6C-1CDE6AA05B07}"/>
    <dgm:cxn modelId="{A218BE65-7DE8-C941-B480-DA1E15CC43D8}" srcId="{BE71F706-FCBB-924A-921B-288623542C1B}" destId="{134D4BBF-8E58-2D4F-88BA-1A81A955ED24}" srcOrd="1" destOrd="0" parTransId="{642EF482-3D42-B446-A5AD-642B61AB8E70}" sibTransId="{EF096080-D8C1-B04E-B754-B7CBE96640B8}"/>
    <dgm:cxn modelId="{DD60A67E-744E-8046-8B2E-E2F6A9A9875E}" type="presOf" srcId="{3A5B969D-5D5E-0D43-920E-DD9DE7656146}" destId="{82105F26-AF5D-7649-80EE-052440B4A9AA}" srcOrd="0" destOrd="0" presId="urn:microsoft.com/office/officeart/2005/8/layout/StepDownProcess"/>
    <dgm:cxn modelId="{C96F9C87-51C3-5D4C-8CCE-1B97A44C3D72}" type="presOf" srcId="{134D4BBF-8E58-2D4F-88BA-1A81A955ED24}" destId="{52058325-D4FB-2046-A1EF-C3023B426117}" srcOrd="0" destOrd="0" presId="urn:microsoft.com/office/officeart/2005/8/layout/StepDownProcess"/>
    <dgm:cxn modelId="{9B65E1DC-E868-104E-AD88-11B6EA114615}" type="presOf" srcId="{BE71F706-FCBB-924A-921B-288623542C1B}" destId="{6CC90AB0-0E2F-1B49-A678-3DE18DD83164}" srcOrd="0" destOrd="0" presId="urn:microsoft.com/office/officeart/2005/8/layout/StepDownProcess"/>
    <dgm:cxn modelId="{673161EA-A255-5746-A4DF-734AFEE8CFF4}" type="presOf" srcId="{1EE160F6-4421-8B43-BE22-5B37FBD408B9}" destId="{545F1050-AEF1-CB43-95DC-241FF18DEE34}" srcOrd="0" destOrd="0" presId="urn:microsoft.com/office/officeart/2005/8/layout/StepDownProcess"/>
    <dgm:cxn modelId="{905071BC-95F3-2144-BB4C-CF0F2FDC62D2}" type="presParOf" srcId="{6CC90AB0-0E2F-1B49-A678-3DE18DD83164}" destId="{99D282D9-E6AE-7C48-B5E4-FF04281D68B0}" srcOrd="0" destOrd="0" presId="urn:microsoft.com/office/officeart/2005/8/layout/StepDownProcess"/>
    <dgm:cxn modelId="{56518DC9-0C63-7545-908E-4C96B1474D43}" type="presParOf" srcId="{99D282D9-E6AE-7C48-B5E4-FF04281D68B0}" destId="{3EB524DF-F96C-7849-BC23-C8311A751953}" srcOrd="0" destOrd="0" presId="urn:microsoft.com/office/officeart/2005/8/layout/StepDownProcess"/>
    <dgm:cxn modelId="{6F9B04CA-231D-2D41-BAFB-0DAD9D62B281}" type="presParOf" srcId="{99D282D9-E6AE-7C48-B5E4-FF04281D68B0}" destId="{82105F26-AF5D-7649-80EE-052440B4A9AA}" srcOrd="1" destOrd="0" presId="urn:microsoft.com/office/officeart/2005/8/layout/StepDownProcess"/>
    <dgm:cxn modelId="{30E21EB7-D52D-6D41-A565-62B4D3992481}" type="presParOf" srcId="{99D282D9-E6AE-7C48-B5E4-FF04281D68B0}" destId="{29293A18-21D8-5A4B-B74E-5E121CD23908}" srcOrd="2" destOrd="0" presId="urn:microsoft.com/office/officeart/2005/8/layout/StepDownProcess"/>
    <dgm:cxn modelId="{3ACC9D7D-24C9-9F4D-80FF-C91D6B43F25E}" type="presParOf" srcId="{6CC90AB0-0E2F-1B49-A678-3DE18DD83164}" destId="{B4094824-22EB-7B4A-A021-2B2903C6332A}" srcOrd="1" destOrd="0" presId="urn:microsoft.com/office/officeart/2005/8/layout/StepDownProcess"/>
    <dgm:cxn modelId="{0A141900-47BA-AA4E-87B1-9ADCC71CE7F1}" type="presParOf" srcId="{6CC90AB0-0E2F-1B49-A678-3DE18DD83164}" destId="{9111DA5A-8F68-B645-BB50-05655AE098D2}" srcOrd="2" destOrd="0" presId="urn:microsoft.com/office/officeart/2005/8/layout/StepDownProcess"/>
    <dgm:cxn modelId="{255BE831-633B-C642-8393-C10871125282}" type="presParOf" srcId="{9111DA5A-8F68-B645-BB50-05655AE098D2}" destId="{4B363A16-4398-D74D-BF2F-81E155E59A42}" srcOrd="0" destOrd="0" presId="urn:microsoft.com/office/officeart/2005/8/layout/StepDownProcess"/>
    <dgm:cxn modelId="{A4DB48CD-47FD-9048-AEAD-90A21722B778}" type="presParOf" srcId="{9111DA5A-8F68-B645-BB50-05655AE098D2}" destId="{52058325-D4FB-2046-A1EF-C3023B426117}" srcOrd="1" destOrd="0" presId="urn:microsoft.com/office/officeart/2005/8/layout/StepDownProcess"/>
    <dgm:cxn modelId="{7D283AA6-EBFD-7743-918D-185CB939ED77}" type="presParOf" srcId="{9111DA5A-8F68-B645-BB50-05655AE098D2}" destId="{9099F8F2-8E3B-9D41-AC63-D945D92EDD94}" srcOrd="2" destOrd="0" presId="urn:microsoft.com/office/officeart/2005/8/layout/StepDownProcess"/>
    <dgm:cxn modelId="{4BF0B335-AB38-884B-AD68-9D14AB3F03B7}" type="presParOf" srcId="{6CC90AB0-0E2F-1B49-A678-3DE18DD83164}" destId="{A9B95A74-CECD-284D-A2DB-DFC06725B382}" srcOrd="3" destOrd="0" presId="urn:microsoft.com/office/officeart/2005/8/layout/StepDownProcess"/>
    <dgm:cxn modelId="{B1760148-40B7-4941-A1E4-89C50B0DF916}" type="presParOf" srcId="{6CC90AB0-0E2F-1B49-A678-3DE18DD83164}" destId="{8BC362DA-B519-DE48-B1C0-23D8E90DA3B6}" srcOrd="4" destOrd="0" presId="urn:microsoft.com/office/officeart/2005/8/layout/StepDownProcess"/>
    <dgm:cxn modelId="{D948EF6E-15CC-CF4C-AEC4-A28748D75970}" type="presParOf" srcId="{8BC362DA-B519-DE48-B1C0-23D8E90DA3B6}" destId="{545F1050-AEF1-CB43-95DC-241FF18DEE3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24DF-F96C-7849-BC23-C8311A751953}">
      <dsp:nvSpPr>
        <dsp:cNvPr id="0" name=""/>
        <dsp:cNvSpPr/>
      </dsp:nvSpPr>
      <dsp:spPr>
        <a:xfrm rot="5400000">
          <a:off x="378760" y="1258152"/>
          <a:ext cx="1140758" cy="1298713"/>
        </a:xfrm>
        <a:prstGeom prst="bentUpArrow">
          <a:avLst>
            <a:gd name="adj1" fmla="val 32840"/>
            <a:gd name="adj2" fmla="val 25000"/>
            <a:gd name="adj3" fmla="val 3578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05F26-AF5D-7649-80EE-052440B4A9AA}">
      <dsp:nvSpPr>
        <dsp:cNvPr id="0" name=""/>
        <dsp:cNvSpPr/>
      </dsp:nvSpPr>
      <dsp:spPr>
        <a:xfrm>
          <a:off x="76529" y="-6401"/>
          <a:ext cx="1920366" cy="1344194"/>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Liste de nominés</a:t>
          </a:r>
        </a:p>
      </dsp:txBody>
      <dsp:txXfrm>
        <a:off x="142159" y="59229"/>
        <a:ext cx="1789106" cy="1212934"/>
      </dsp:txXfrm>
    </dsp:sp>
    <dsp:sp modelId="{29293A18-21D8-5A4B-B74E-5E121CD23908}">
      <dsp:nvSpPr>
        <dsp:cNvPr id="0" name=""/>
        <dsp:cNvSpPr/>
      </dsp:nvSpPr>
      <dsp:spPr>
        <a:xfrm>
          <a:off x="1996895" y="121797"/>
          <a:ext cx="1396691" cy="1086436"/>
        </a:xfrm>
        <a:prstGeom prst="rect">
          <a:avLst/>
        </a:prstGeom>
        <a:noFill/>
        <a:ln>
          <a:noFill/>
        </a:ln>
        <a:effectLst/>
      </dsp:spPr>
      <dsp:style>
        <a:lnRef idx="0">
          <a:scrgbClr r="0" g="0" b="0"/>
        </a:lnRef>
        <a:fillRef idx="0">
          <a:scrgbClr r="0" g="0" b="0"/>
        </a:fillRef>
        <a:effectRef idx="0">
          <a:scrgbClr r="0" g="0" b="0"/>
        </a:effectRef>
        <a:fontRef idx="minor"/>
      </dsp:style>
    </dsp:sp>
    <dsp:sp modelId="{4B363A16-4398-D74D-BF2F-81E155E59A42}">
      <dsp:nvSpPr>
        <dsp:cNvPr id="0" name=""/>
        <dsp:cNvSpPr/>
      </dsp:nvSpPr>
      <dsp:spPr>
        <a:xfrm rot="5400000">
          <a:off x="1970948" y="2768125"/>
          <a:ext cx="1140758" cy="1298713"/>
        </a:xfrm>
        <a:prstGeom prst="bentUpArrow">
          <a:avLst>
            <a:gd name="adj1" fmla="val 32840"/>
            <a:gd name="adj2" fmla="val 25000"/>
            <a:gd name="adj3" fmla="val 35780"/>
          </a:avLst>
        </a:prstGeom>
        <a:solidFill>
          <a:schemeClr val="accent2">
            <a:tint val="50000"/>
            <a:hueOff val="6705813"/>
            <a:satOff val="-63813"/>
            <a:lumOff val="62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58325-D4FB-2046-A1EF-C3023B426117}">
      <dsp:nvSpPr>
        <dsp:cNvPr id="0" name=""/>
        <dsp:cNvSpPr/>
      </dsp:nvSpPr>
      <dsp:spPr>
        <a:xfrm>
          <a:off x="1668716" y="1503571"/>
          <a:ext cx="1920366" cy="1344194"/>
        </a:xfrm>
        <a:prstGeom prst="roundRect">
          <a:avLst>
            <a:gd name="adj" fmla="val 16670"/>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Sélection des Finalistes</a:t>
          </a:r>
        </a:p>
      </dsp:txBody>
      <dsp:txXfrm>
        <a:off x="1734346" y="1569201"/>
        <a:ext cx="1789106" cy="1212934"/>
      </dsp:txXfrm>
    </dsp:sp>
    <dsp:sp modelId="{9099F8F2-8E3B-9D41-AC63-D945D92EDD94}">
      <dsp:nvSpPr>
        <dsp:cNvPr id="0" name=""/>
        <dsp:cNvSpPr/>
      </dsp:nvSpPr>
      <dsp:spPr>
        <a:xfrm>
          <a:off x="3589083" y="1631771"/>
          <a:ext cx="1396691" cy="1086436"/>
        </a:xfrm>
        <a:prstGeom prst="rect">
          <a:avLst/>
        </a:prstGeom>
        <a:noFill/>
        <a:ln>
          <a:noFill/>
        </a:ln>
        <a:effectLst/>
      </dsp:spPr>
      <dsp:style>
        <a:lnRef idx="0">
          <a:scrgbClr r="0" g="0" b="0"/>
        </a:lnRef>
        <a:fillRef idx="0">
          <a:scrgbClr r="0" g="0" b="0"/>
        </a:fillRef>
        <a:effectRef idx="0">
          <a:scrgbClr r="0" g="0" b="0"/>
        </a:effectRef>
        <a:fontRef idx="minor"/>
      </dsp:style>
    </dsp:sp>
    <dsp:sp modelId="{545F1050-AEF1-CB43-95DC-241FF18DEE34}">
      <dsp:nvSpPr>
        <dsp:cNvPr id="0" name=""/>
        <dsp:cNvSpPr/>
      </dsp:nvSpPr>
      <dsp:spPr>
        <a:xfrm>
          <a:off x="3260904" y="3013545"/>
          <a:ext cx="1920366" cy="1344194"/>
        </a:xfrm>
        <a:prstGeom prst="roundRect">
          <a:avLst>
            <a:gd name="adj" fmla="val 1667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Choix du Lauréat</a:t>
          </a:r>
        </a:p>
        <a:p>
          <a:pPr marL="0" lvl="0" indent="0" algn="ctr" defTabSz="933450">
            <a:lnSpc>
              <a:spcPct val="90000"/>
            </a:lnSpc>
            <a:spcBef>
              <a:spcPct val="0"/>
            </a:spcBef>
            <a:spcAft>
              <a:spcPct val="35000"/>
            </a:spcAft>
            <a:buNone/>
          </a:pPr>
          <a:r>
            <a:rPr lang="fr-FR" sz="2100" kern="1200" dirty="0"/>
            <a:t>Prix de 5000 €</a:t>
          </a:r>
        </a:p>
      </dsp:txBody>
      <dsp:txXfrm>
        <a:off x="3326534" y="3079175"/>
        <a:ext cx="1789106" cy="121293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398AE-C216-B243-99D8-CD7E9B6034DE}" type="datetimeFigureOut">
              <a:rPr lang="fr-FR" smtClean="0"/>
              <a:t>26/05/2026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A3D71-4CB3-7E4C-8331-FA119BE211FD}" type="slidenum">
              <a:rPr lang="fr-FR" smtClean="0"/>
              <a:t>‹N°›</a:t>
            </a:fld>
            <a:endParaRPr lang="fr-FR"/>
          </a:p>
        </p:txBody>
      </p:sp>
    </p:spTree>
    <p:extLst>
      <p:ext uri="{BB962C8B-B14F-4D97-AF65-F5344CB8AC3E}">
        <p14:creationId xmlns:p14="http://schemas.microsoft.com/office/powerpoint/2010/main" val="69711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6A3D71-4CB3-7E4C-8331-FA119BE211FD}" type="slidenum">
              <a:rPr lang="fr-FR" smtClean="0"/>
              <a:t>2</a:t>
            </a:fld>
            <a:endParaRPr lang="fr-FR"/>
          </a:p>
        </p:txBody>
      </p:sp>
    </p:spTree>
    <p:extLst>
      <p:ext uri="{BB962C8B-B14F-4D97-AF65-F5344CB8AC3E}">
        <p14:creationId xmlns:p14="http://schemas.microsoft.com/office/powerpoint/2010/main" val="325365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B34B4-276B-CDB1-5742-4BF61F7ED5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9A82728-B3FE-8451-780A-C191EBEDA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1D64683-F85A-534A-8061-D69004ADE444}"/>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E2ABFD12-CB11-AD0A-67D9-F3C22C507B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B0C9C0-3750-1D7C-60BC-CD881DB6A805}"/>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411695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2475A-CF52-8F57-586F-F5B9AD3CB9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1FC1D2-49D0-C9DC-3A2A-0ADDADA47DC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3C0E18-E22B-EE3F-8AAC-D47711B1FA7F}"/>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1FF372D1-4CEE-2238-DA15-F3CBB87B8C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949E00-4944-9771-36B5-EDDB0E99CC50}"/>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15126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B815DAB-A1E9-649D-6969-4CE95D8D0EA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7636189-0200-7526-72E5-DF60A8FFE9E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A092B0-F667-2BD0-F255-2E94DCB99463}"/>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29990611-7EBB-F5BD-2DC5-24A0007B27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FEF151-9A27-345B-E755-4291D585C0D5}"/>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85750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B5BE2-D57B-B1D3-BE52-A355CBC206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E84343-21F0-CC54-520F-0A9EA5C239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6D0D61-AB77-A2BD-F998-C2FF6D2DBF80}"/>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26B640A3-DA04-4DF4-0DE7-ED709BD417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771356-438B-AE21-9C2C-5DF5341A52F4}"/>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199300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EF63B-443B-7D79-0226-036B500E658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764446-2245-D4A7-6903-BE56B637FF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0436D7-6BBC-E5DC-E0BE-562F2EA91D66}"/>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A3D28345-9DBC-DE08-B3EF-4A9139375C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69571B-2257-BFD8-75D6-0BE5830D8D55}"/>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365561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6177D-6EC5-A900-BAD6-E9FAF03A0E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DE04CE-7E7B-1312-B384-62DD69B5AEB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4A2F839-8D31-69FD-1767-3806763738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950D03-5492-9E17-DCFA-7B061CD0EF5C}"/>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784A704C-757D-A703-CF59-816CA6EF8F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EEB792-AE99-5BB5-093A-9017EEA8AE15}"/>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20381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C22B5-A17C-EB38-3C3F-D69BD32463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9BC28B-E0EE-48AD-EB39-6C23A6BC3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123B42-F097-9B3E-4454-9469E61365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E64D7C-61F9-475E-FD7C-1B0937920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339092-ED44-1AEA-0C29-1280A0A77F2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DD011F4-5B83-2B0F-FB59-35E5FFA72965}"/>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8" name="Espace réservé du pied de page 7">
            <a:extLst>
              <a:ext uri="{FF2B5EF4-FFF2-40B4-BE49-F238E27FC236}">
                <a16:creationId xmlns:a16="http://schemas.microsoft.com/office/drawing/2014/main" id="{AA12AB04-B83D-BCAF-0C8C-7FB74564B1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7C8573-7E93-74CD-3629-288BC180CD5E}"/>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103835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2B369-F7BD-26BD-C6F9-8229E97C25B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2266A93-97A7-EBC9-CFCD-AAA27D907D1D}"/>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4" name="Espace réservé du pied de page 3">
            <a:extLst>
              <a:ext uri="{FF2B5EF4-FFF2-40B4-BE49-F238E27FC236}">
                <a16:creationId xmlns:a16="http://schemas.microsoft.com/office/drawing/2014/main" id="{817004F8-2C45-C20F-3FE1-598F4198DAB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F24D260-2A65-4281-327D-B6F8CB397F9E}"/>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270278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8ED815-A26D-A436-86AE-7A02D390CBDF}"/>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3" name="Espace réservé du pied de page 2">
            <a:extLst>
              <a:ext uri="{FF2B5EF4-FFF2-40B4-BE49-F238E27FC236}">
                <a16:creationId xmlns:a16="http://schemas.microsoft.com/office/drawing/2014/main" id="{CCC8BAB7-2785-5653-A905-B5EC8A700A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3B15A6D-F978-835F-EB6E-54F17CDA4F7D}"/>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263144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7E911-F89F-952B-9292-2B5BA6CE8D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CE312F6-5166-0CAB-18E5-10A3D70D2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1ECA233-DF60-991E-17C7-45210FF32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6ED50E-DEAD-99B8-2514-67EF80D95F2B}"/>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FCF4DA2D-3968-FB29-1A33-87F7F62778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F2C70B-5A21-18B6-12A6-2C5436B067D2}"/>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353234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19B95-BA66-BBCC-04D3-AD7DB35D38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1D2CCBE-C07C-F026-4A55-25174A903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22658D2-C1A9-43CF-64D9-741D72F5D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3C31DD-FEA8-71E5-12B4-59267D96D1FC}"/>
              </a:ext>
            </a:extLst>
          </p:cNvPr>
          <p:cNvSpPr>
            <a:spLocks noGrp="1"/>
          </p:cNvSpPr>
          <p:nvPr>
            <p:ph type="dt" sz="half" idx="10"/>
          </p:nvPr>
        </p:nvSpPr>
        <p:spPr/>
        <p:txBody>
          <a:bodyPr/>
          <a:lstStyle/>
          <a:p>
            <a:fld id="{B36CFCDB-27B1-1247-947A-052AB7F1E28A}"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6FBEC7E2-D45B-A3E0-7955-6105DFF71C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E94749-3331-7FDB-DB68-BDA5DD1FB828}"/>
              </a:ext>
            </a:extLst>
          </p:cNvPr>
          <p:cNvSpPr>
            <a:spLocks noGrp="1"/>
          </p:cNvSpPr>
          <p:nvPr>
            <p:ph type="sldNum" sz="quarter" idx="12"/>
          </p:nvPr>
        </p:nvSpPr>
        <p:spPr/>
        <p:txBody>
          <a:bodyPr/>
          <a:lstStyle/>
          <a:p>
            <a:fld id="{887BA282-6928-D64D-8B51-9503116B4912}" type="slidenum">
              <a:rPr lang="fr-FR" smtClean="0"/>
              <a:t>‹N°›</a:t>
            </a:fld>
            <a:endParaRPr lang="fr-FR"/>
          </a:p>
        </p:txBody>
      </p:sp>
    </p:spTree>
    <p:extLst>
      <p:ext uri="{BB962C8B-B14F-4D97-AF65-F5344CB8AC3E}">
        <p14:creationId xmlns:p14="http://schemas.microsoft.com/office/powerpoint/2010/main" val="154046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0A1FC9-1F7B-BD71-D02E-B0A5A83BD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CA9CA2-61B7-FF3E-C957-D5C3670DD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925C65-7D7D-1FAE-6CF3-28BEC1D06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6CFCDB-27B1-1247-947A-052AB7F1E28A}"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60E6D063-0B6D-A64A-4151-8D5AA225A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F8B0AB4-5134-004A-276C-C62F78DE4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BA282-6928-D64D-8B51-9503116B4912}" type="slidenum">
              <a:rPr lang="fr-FR" smtClean="0"/>
              <a:t>‹N°›</a:t>
            </a:fld>
            <a:endParaRPr lang="fr-FR"/>
          </a:p>
        </p:txBody>
      </p:sp>
    </p:spTree>
    <p:extLst>
      <p:ext uri="{BB962C8B-B14F-4D97-AF65-F5344CB8AC3E}">
        <p14:creationId xmlns:p14="http://schemas.microsoft.com/office/powerpoint/2010/main" val="76412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Une image contenant texte, Police, Graphique, logo&#10;&#10;Description générée automatiquement">
            <a:extLst>
              <a:ext uri="{FF2B5EF4-FFF2-40B4-BE49-F238E27FC236}">
                <a16:creationId xmlns:a16="http://schemas.microsoft.com/office/drawing/2014/main" id="{7FF931EE-D755-9238-F96C-B0C2CC237F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9340" y="1392970"/>
            <a:ext cx="2801761" cy="1821145"/>
          </a:xfrm>
          <a:prstGeom prst="rect">
            <a:avLst/>
          </a:prstGeom>
        </p:spPr>
      </p:pic>
      <p:sp>
        <p:nvSpPr>
          <p:cNvPr id="5" name="ZoneTexte 4">
            <a:extLst>
              <a:ext uri="{FF2B5EF4-FFF2-40B4-BE49-F238E27FC236}">
                <a16:creationId xmlns:a16="http://schemas.microsoft.com/office/drawing/2014/main" id="{7D8EC004-EBC4-2A6F-4AEF-E68AB399F2CF}"/>
              </a:ext>
            </a:extLst>
          </p:cNvPr>
          <p:cNvSpPr txBox="1"/>
          <p:nvPr/>
        </p:nvSpPr>
        <p:spPr>
          <a:xfrm>
            <a:off x="5656940" y="4131000"/>
            <a:ext cx="5880136" cy="2215991"/>
          </a:xfrm>
          <a:prstGeom prst="rect">
            <a:avLst/>
          </a:prstGeom>
          <a:solidFill>
            <a:srgbClr val="F94286"/>
          </a:solidFill>
        </p:spPr>
        <p:txBody>
          <a:bodyPr wrap="none" rtlCol="0">
            <a:spAutoFit/>
          </a:bodyPr>
          <a:lstStyle/>
          <a:p>
            <a:r>
              <a:rPr lang="fr-FR" sz="1380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  2026 </a:t>
            </a:r>
            <a:endParaRPr lang="fr-FR" sz="13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17410" name="Picture 2">
            <a:extLst>
              <a:ext uri="{FF2B5EF4-FFF2-40B4-BE49-F238E27FC236}">
                <a16:creationId xmlns:a16="http://schemas.microsoft.com/office/drawing/2014/main" id="{83FB919B-06F3-E698-64D8-B33DF0B9F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749" y="1253783"/>
            <a:ext cx="3356641" cy="18519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Fonds de dotation | Institut des Arts et Traditions Populaires d'Alsace">
            <a:extLst>
              <a:ext uri="{FF2B5EF4-FFF2-40B4-BE49-F238E27FC236}">
                <a16:creationId xmlns:a16="http://schemas.microsoft.com/office/drawing/2014/main" id="{50447273-407B-C2C3-11A1-E1C9E224B8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289" t="32182" r="33400" b="46212"/>
          <a:stretch>
            <a:fillRect/>
          </a:stretch>
        </p:blipFill>
        <p:spPr bwMode="auto">
          <a:xfrm>
            <a:off x="7751101" y="1691559"/>
            <a:ext cx="1288466" cy="93652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4BEA287-EE08-7F71-8162-2123C091BDF1}"/>
              </a:ext>
            </a:extLst>
          </p:cNvPr>
          <p:cNvSpPr txBox="1"/>
          <p:nvPr/>
        </p:nvSpPr>
        <p:spPr>
          <a:xfrm>
            <a:off x="0" y="324466"/>
            <a:ext cx="12192000" cy="769441"/>
          </a:xfrm>
          <a:prstGeom prst="rect">
            <a:avLst/>
          </a:prstGeom>
          <a:solidFill>
            <a:srgbClr val="F94286"/>
          </a:solidFill>
        </p:spPr>
        <p:txBody>
          <a:bodyPr wrap="square" rtlCol="0">
            <a:spAutoFit/>
          </a:bodyPr>
          <a:lstStyle/>
          <a:p>
            <a:r>
              <a:rPr lang="fr-FR" sz="4400" b="1" dirty="0">
                <a:solidFill>
                  <a:schemeClr val="bg1"/>
                </a:solidFill>
              </a:rPr>
              <a:t>Prix de l’ingénieur inventeur alsacien 2027</a:t>
            </a:r>
          </a:p>
        </p:txBody>
      </p:sp>
      <p:pic>
        <p:nvPicPr>
          <p:cNvPr id="17414" name="Picture 6" descr="ARISAL (@ARISALCommunity) / Posts / X">
            <a:extLst>
              <a:ext uri="{FF2B5EF4-FFF2-40B4-BE49-F238E27FC236}">
                <a16:creationId xmlns:a16="http://schemas.microsoft.com/office/drawing/2014/main" id="{4538D13E-5D0F-ACFF-EE8F-DC7428F6F9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23" b="27500"/>
          <a:stretch>
            <a:fillRect/>
          </a:stretch>
        </p:blipFill>
        <p:spPr bwMode="auto">
          <a:xfrm>
            <a:off x="765122" y="4860273"/>
            <a:ext cx="3048000" cy="148671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AE7299B1-71ED-C7AD-4B22-F0E57E5B29B7}"/>
              </a:ext>
            </a:extLst>
          </p:cNvPr>
          <p:cNvSpPr txBox="1"/>
          <p:nvPr/>
        </p:nvSpPr>
        <p:spPr>
          <a:xfrm>
            <a:off x="5090734" y="3142937"/>
            <a:ext cx="6905852" cy="954107"/>
          </a:xfrm>
          <a:prstGeom prst="rect">
            <a:avLst/>
          </a:prstGeom>
          <a:noFill/>
        </p:spPr>
        <p:txBody>
          <a:bodyPr wrap="square" rtlCol="0">
            <a:spAutoFit/>
          </a:bodyPr>
          <a:lstStyle/>
          <a:p>
            <a:pPr algn="ctr"/>
            <a:r>
              <a:rPr lang="fr-FR" sz="2800" b="1" dirty="0">
                <a:solidFill>
                  <a:srgbClr val="C6912D"/>
                </a:solidFill>
              </a:rPr>
              <a:t>Une</a:t>
            </a:r>
            <a:r>
              <a:rPr lang="fr-FR" sz="2800" dirty="0">
                <a:solidFill>
                  <a:srgbClr val="C6912D"/>
                </a:solidFill>
              </a:rPr>
              <a:t> </a:t>
            </a:r>
            <a:r>
              <a:rPr lang="fr-FR" sz="2800" b="1" dirty="0">
                <a:solidFill>
                  <a:srgbClr val="C6912D"/>
                </a:solidFill>
              </a:rPr>
              <a:t>logique partagée de reconnaissance, de transmission et de fierté collective</a:t>
            </a:r>
            <a:endParaRPr lang="fr-FR" sz="2800" dirty="0">
              <a:solidFill>
                <a:srgbClr val="C6912D"/>
              </a:solidFill>
            </a:endParaRPr>
          </a:p>
        </p:txBody>
      </p:sp>
      <p:sp>
        <p:nvSpPr>
          <p:cNvPr id="17" name="ZoneTexte 16">
            <a:extLst>
              <a:ext uri="{FF2B5EF4-FFF2-40B4-BE49-F238E27FC236}">
                <a16:creationId xmlns:a16="http://schemas.microsoft.com/office/drawing/2014/main" id="{CC595391-4462-A8DE-D0E1-2808A990BF23}"/>
              </a:ext>
            </a:extLst>
          </p:cNvPr>
          <p:cNvSpPr txBox="1"/>
          <p:nvPr/>
        </p:nvSpPr>
        <p:spPr>
          <a:xfrm>
            <a:off x="169932" y="1997727"/>
            <a:ext cx="4238379" cy="1754326"/>
          </a:xfrm>
          <a:prstGeom prst="rect">
            <a:avLst/>
          </a:prstGeom>
          <a:noFill/>
        </p:spPr>
        <p:txBody>
          <a:bodyPr wrap="square" rtlCol="0">
            <a:spAutoFit/>
          </a:bodyPr>
          <a:lstStyle/>
          <a:p>
            <a:pPr algn="ctr"/>
            <a:r>
              <a:rPr lang="fr-FR" b="1" i="1" dirty="0"/>
              <a:t>But : Mettre en valeur un Ingénieur-inventeur ayant un lien fort avec l’Alsace, incarnant le rôle de l’ingénieur, acteur pour transcender les enjeux de la société. </a:t>
            </a:r>
          </a:p>
          <a:p>
            <a:pPr marL="285750" indent="-285750" algn="ctr">
              <a:buFont typeface="Arial" panose="020B0604020202020204" pitchFamily="34" charset="0"/>
              <a:buChar char="•"/>
            </a:pPr>
            <a:endParaRPr lang="fr-FR" b="1" dirty="0"/>
          </a:p>
        </p:txBody>
      </p:sp>
      <p:sp>
        <p:nvSpPr>
          <p:cNvPr id="18" name="ZoneTexte 17">
            <a:extLst>
              <a:ext uri="{FF2B5EF4-FFF2-40B4-BE49-F238E27FC236}">
                <a16:creationId xmlns:a16="http://schemas.microsoft.com/office/drawing/2014/main" id="{03B5FB91-862B-6F2E-97DA-4ABFDBE8240A}"/>
              </a:ext>
            </a:extLst>
          </p:cNvPr>
          <p:cNvSpPr txBox="1"/>
          <p:nvPr/>
        </p:nvSpPr>
        <p:spPr>
          <a:xfrm>
            <a:off x="6759774" y="5946881"/>
            <a:ext cx="3567772" cy="400110"/>
          </a:xfrm>
          <a:prstGeom prst="rect">
            <a:avLst/>
          </a:prstGeom>
          <a:noFill/>
        </p:spPr>
        <p:txBody>
          <a:bodyPr wrap="none" rtlCol="0">
            <a:spAutoFit/>
          </a:bodyPr>
          <a:lstStyle/>
          <a:p>
            <a:r>
              <a:rPr lang="fr-FR" sz="2000" b="1" i="1" dirty="0">
                <a:solidFill>
                  <a:schemeClr val="bg1"/>
                </a:solidFill>
              </a:rPr>
              <a:t>11 octobre 2026 à </a:t>
            </a:r>
            <a:r>
              <a:rPr lang="fr-FR" sz="2000" b="1" i="1" dirty="0" err="1">
                <a:solidFill>
                  <a:schemeClr val="bg1"/>
                </a:solidFill>
              </a:rPr>
              <a:t>Vogelsgrun</a:t>
            </a:r>
            <a:endParaRPr lang="fr-FR" sz="2000" b="1" i="1" dirty="0">
              <a:solidFill>
                <a:schemeClr val="bg1"/>
              </a:solidFill>
            </a:endParaRPr>
          </a:p>
        </p:txBody>
      </p:sp>
    </p:spTree>
    <p:extLst>
      <p:ext uri="{BB962C8B-B14F-4D97-AF65-F5344CB8AC3E}">
        <p14:creationId xmlns:p14="http://schemas.microsoft.com/office/powerpoint/2010/main" val="118717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2549-42A4-337C-B157-9307C19F77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3F90B4-32C9-D9F2-7470-2C47773B1B8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Daniel </a:t>
            </a:r>
            <a:r>
              <a:rPr lang="fr-FR" sz="4800" b="1" dirty="0" err="1"/>
              <a:t>Krob</a:t>
            </a:r>
            <a:r>
              <a:rPr lang="fr-FR" sz="4800" b="1" dirty="0"/>
              <a:t> — (CESAMES) 5 brevets</a:t>
            </a:r>
          </a:p>
        </p:txBody>
      </p:sp>
      <p:sp>
        <p:nvSpPr>
          <p:cNvPr id="3" name="Espace réservé du contenu 2">
            <a:extLst>
              <a:ext uri="{FF2B5EF4-FFF2-40B4-BE49-F238E27FC236}">
                <a16:creationId xmlns:a16="http://schemas.microsoft.com/office/drawing/2014/main" id="{E64A2ABB-8679-8E29-483A-721A54145FF8}"/>
              </a:ext>
            </a:extLst>
          </p:cNvPr>
          <p:cNvSpPr>
            <a:spLocks noGrp="1"/>
          </p:cNvSpPr>
          <p:nvPr>
            <p:ph sz="half" idx="1"/>
          </p:nvPr>
        </p:nvSpPr>
        <p:spPr>
          <a:xfrm>
            <a:off x="572493" y="1859797"/>
            <a:ext cx="6713552" cy="4759664"/>
          </a:xfrm>
        </p:spPr>
        <p:txBody>
          <a:bodyPr vert="horz" lIns="91440" tIns="45720" rIns="91440" bIns="45720" rtlCol="0" anchor="t">
            <a:noAutofit/>
          </a:bodyPr>
          <a:lstStyle/>
          <a:p>
            <a:r>
              <a:rPr lang="fr-FR" sz="1800" dirty="0"/>
              <a:t>Daniel </a:t>
            </a:r>
            <a:r>
              <a:rPr lang="fr-FR" sz="1800" dirty="0" err="1"/>
              <a:t>Krob</a:t>
            </a:r>
            <a:r>
              <a:rPr lang="fr-FR" sz="1800" dirty="0"/>
              <a:t>, né à Colmar.  est formé à très haut niveau en mathématiques et informatique : ancien élève de l’ENS Fontenay-aux-Roses (1981-1986), agrégé de mathématiques (1983), il obtient un doctorat en informatique à l’Université Paris Diderot en 1988, puis une habilitation à diriger des recherches en 1991.</a:t>
            </a:r>
          </a:p>
          <a:p>
            <a:r>
              <a:rPr lang="fr-FR" sz="1800" dirty="0"/>
              <a:t>Son parcours d’ingénieur-inventeur s’est construit à l’interface entre recherche fondamentale et conception de systèmes complexes. Après un passage comme maître de conférences à l’Université de Rouen, il devient chercheur puis directeur de recherche au CNRS, où il crée un laboratoire dédié à l’informatique algorithmique. Professeur à l’École polytechnique (2009-2019), il dirige la chaire Polytechnique–Thales d’Ingénierie des systèmes complexes et fonde la conférence CSD&amp;M. Président de CESAMES depuis 2009, il promeut l’architecture système dirigée par les modèles comme levier industriel. Il est également détenteur de plusieurs brevets et </a:t>
            </a:r>
            <a:r>
              <a:rPr lang="fr-FR" sz="1800" dirty="0" err="1"/>
              <a:t>Fellow</a:t>
            </a:r>
            <a:r>
              <a:rPr lang="fr-FR" sz="1800" dirty="0"/>
              <a:t> de l’INCOSE, reconnaissance rare au niveau mondial.</a:t>
            </a:r>
          </a:p>
          <a:p>
            <a:pPr marL="0" indent="0">
              <a:buNone/>
            </a:pPr>
            <a:endParaRPr lang="fr-FR" sz="1800" dirty="0"/>
          </a:p>
        </p:txBody>
      </p:sp>
      <p:pic>
        <p:nvPicPr>
          <p:cNvPr id="6" name="Espace réservé du contenu 5">
            <a:extLst>
              <a:ext uri="{FF2B5EF4-FFF2-40B4-BE49-F238E27FC236}">
                <a16:creationId xmlns:a16="http://schemas.microsoft.com/office/drawing/2014/main" id="{021EB761-D9ED-430C-54EA-4DB42C07D5A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7675658" y="2093976"/>
            <a:ext cx="3941064" cy="4096512"/>
          </a:xfrm>
          <a:prstGeom prst="rect">
            <a:avLst/>
          </a:prstGeom>
        </p:spPr>
      </p:pic>
      <p:pic>
        <p:nvPicPr>
          <p:cNvPr id="4" name="Image 3">
            <a:extLst>
              <a:ext uri="{FF2B5EF4-FFF2-40B4-BE49-F238E27FC236}">
                <a16:creationId xmlns:a16="http://schemas.microsoft.com/office/drawing/2014/main" id="{E7D9C418-5F7D-048F-37A0-E40B0CBCE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DC0798BF-D4D7-4238-C5CB-5161C31D81D6}"/>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387518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9110-D0C8-3CB8-FFD2-27132B0566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21516A-95DF-72E3-5798-04F505578D9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Fanny </a:t>
            </a:r>
            <a:r>
              <a:rPr lang="fr-FR" sz="4800" b="1" dirty="0" err="1"/>
              <a:t>Carbillet</a:t>
            </a:r>
            <a:r>
              <a:rPr lang="fr-FR" sz="4800" b="1" dirty="0"/>
              <a:t> — (</a:t>
            </a:r>
            <a:r>
              <a:rPr lang="fr-FR" sz="4800" b="1" dirty="0" err="1"/>
              <a:t>Alara</a:t>
            </a:r>
            <a:r>
              <a:rPr lang="fr-FR" sz="4800" b="1" dirty="0"/>
              <a:t>) 5 brevets</a:t>
            </a:r>
          </a:p>
        </p:txBody>
      </p:sp>
      <p:sp>
        <p:nvSpPr>
          <p:cNvPr id="3" name="Espace réservé du contenu 2">
            <a:extLst>
              <a:ext uri="{FF2B5EF4-FFF2-40B4-BE49-F238E27FC236}">
                <a16:creationId xmlns:a16="http://schemas.microsoft.com/office/drawing/2014/main" id="{6F61130D-EA20-71E7-501D-B2B513D523A3}"/>
              </a:ext>
            </a:extLst>
          </p:cNvPr>
          <p:cNvSpPr>
            <a:spLocks noGrp="1"/>
          </p:cNvSpPr>
          <p:nvPr>
            <p:ph sz="half" idx="1"/>
          </p:nvPr>
        </p:nvSpPr>
        <p:spPr>
          <a:xfrm>
            <a:off x="250724" y="1859797"/>
            <a:ext cx="7749488" cy="4759664"/>
          </a:xfrm>
        </p:spPr>
        <p:txBody>
          <a:bodyPr vert="horz" lIns="91440" tIns="45720" rIns="91440" bIns="45720" rtlCol="0" anchor="t">
            <a:noAutofit/>
          </a:bodyPr>
          <a:lstStyle/>
          <a:p>
            <a:r>
              <a:rPr lang="fr-FR" sz="1800" dirty="0"/>
              <a:t>Fanny </a:t>
            </a:r>
            <a:r>
              <a:rPr lang="fr-FR" sz="1800" dirty="0" err="1"/>
              <a:t>Carbillet</a:t>
            </a:r>
            <a:r>
              <a:rPr lang="fr-FR" sz="1800" dirty="0"/>
              <a:t> est une </a:t>
            </a:r>
            <a:r>
              <a:rPr lang="fr-FR" sz="1800" b="1" dirty="0"/>
              <a:t>ingénieure et physicienne médicale</a:t>
            </a:r>
            <a:r>
              <a:rPr lang="fr-FR" sz="1800" dirty="0"/>
              <a:t>, cofondatrice d’</a:t>
            </a:r>
            <a:r>
              <a:rPr lang="fr-FR" sz="1800" b="1" dirty="0" err="1"/>
              <a:t>Alara</a:t>
            </a:r>
            <a:r>
              <a:rPr lang="fr-FR" sz="1800" b="1" dirty="0"/>
              <a:t> Group</a:t>
            </a:r>
            <a:r>
              <a:rPr lang="fr-FR" sz="1800" dirty="0"/>
              <a:t>, pionnier français du </a:t>
            </a:r>
            <a:r>
              <a:rPr lang="fr-FR" sz="1800" b="1" dirty="0"/>
              <a:t>management des risques liés aux rayonnements</a:t>
            </a:r>
            <a:r>
              <a:rPr lang="fr-FR" sz="1800" dirty="0"/>
              <a:t> ionisants et non ionisants. Basé à </a:t>
            </a:r>
            <a:r>
              <a:rPr lang="fr-FR" sz="1800" b="1" dirty="0"/>
              <a:t>Entzheim</a:t>
            </a:r>
            <a:r>
              <a:rPr lang="fr-FR" sz="1800" dirty="0"/>
              <a:t>, près de Strasbourg, le groupe accompagne les acteurs de santé sur des enjeux critiques de radioprotection, d’innovation clinique et d’amélioration des pratiques. </a:t>
            </a:r>
          </a:p>
          <a:p>
            <a:r>
              <a:rPr lang="fr-FR" sz="1800" dirty="0"/>
              <a:t>Son parcours s’appuie sur une formation scientifique solide, avec des études à l’</a:t>
            </a:r>
            <a:r>
              <a:rPr lang="fr-FR" sz="1800" b="1" dirty="0"/>
              <a:t>Université Paul Sabatier Toulouse III</a:t>
            </a:r>
            <a:r>
              <a:rPr lang="fr-FR" sz="1800" dirty="0"/>
              <a:t> puis à l’</a:t>
            </a:r>
            <a:r>
              <a:rPr lang="fr-FR" sz="1800" b="1" dirty="0"/>
              <a:t>Université Henri Poincaré (Nancy 1)</a:t>
            </a:r>
            <a:r>
              <a:rPr lang="fr-FR" sz="1800" dirty="0"/>
              <a:t>. Elle fonde </a:t>
            </a:r>
            <a:r>
              <a:rPr lang="fr-FR" sz="1800" dirty="0" err="1"/>
              <a:t>Alara</a:t>
            </a:r>
            <a:r>
              <a:rPr lang="fr-FR" sz="1800" dirty="0"/>
              <a:t> en </a:t>
            </a:r>
            <a:r>
              <a:rPr lang="fr-FR" sz="1800" b="1" dirty="0"/>
              <a:t>2005</a:t>
            </a:r>
            <a:r>
              <a:rPr lang="fr-FR" sz="1800" dirty="0"/>
              <a:t> avec Philippe Frey et développe l’entreprise sur fonds propres, avec l’appui de Bpifrance et de subventions, avant une première levée de </a:t>
            </a:r>
            <a:r>
              <a:rPr lang="fr-FR" sz="1800" b="1" dirty="0"/>
              <a:t>6 M€</a:t>
            </a:r>
            <a:r>
              <a:rPr lang="fr-FR" sz="1800" dirty="0"/>
              <a:t> réalisée en 2022 avec Crédit Mutuel </a:t>
            </a:r>
            <a:r>
              <a:rPr lang="fr-FR" sz="1800" dirty="0" err="1"/>
              <a:t>Equity</a:t>
            </a:r>
            <a:r>
              <a:rPr lang="fr-FR" sz="1800" dirty="0"/>
              <a:t> pour élargir les applications au-delà du médical, vers l’industrie. </a:t>
            </a:r>
          </a:p>
          <a:p>
            <a:r>
              <a:rPr lang="fr-FR" sz="1800" dirty="0"/>
              <a:t>Ingénieure de terrain et de stratégie, elle porte des projets mêlant expertise technique, R&amp;D et partenariats, y compris avec le </a:t>
            </a:r>
            <a:r>
              <a:rPr lang="fr-FR" sz="1800" b="1" dirty="0"/>
              <a:t>CNES</a:t>
            </a:r>
            <a:r>
              <a:rPr lang="fr-FR" sz="1800" dirty="0"/>
              <a:t> sur des travaux liés aux effets biologiques des rayonnements. Profondément attachée à l’</a:t>
            </a:r>
            <a:r>
              <a:rPr lang="fr-FR" sz="1800" b="1" dirty="0"/>
              <a:t>Alsace</a:t>
            </a:r>
            <a:r>
              <a:rPr lang="fr-FR" sz="1800" dirty="0"/>
              <a:t>, elle y fait grandir un champion régional, connecté à l’écosystème scientifique strasbourgeois et aux filières industrielles d’avenir.</a:t>
            </a:r>
          </a:p>
        </p:txBody>
      </p:sp>
      <p:pic>
        <p:nvPicPr>
          <p:cNvPr id="6" name="Espace réservé du contenu 5">
            <a:extLst>
              <a:ext uri="{FF2B5EF4-FFF2-40B4-BE49-F238E27FC236}">
                <a16:creationId xmlns:a16="http://schemas.microsoft.com/office/drawing/2014/main" id="{A93AA8EC-08A1-1C95-C2A0-51C77650B24B}"/>
              </a:ext>
            </a:extLst>
          </p:cNvPr>
          <p:cNvPicPr>
            <a:picLocks noGrp="1" noChangeAspect="1"/>
          </p:cNvPicPr>
          <p:nvPr>
            <p:ph sz="half" idx="2"/>
          </p:nvPr>
        </p:nvPicPr>
        <p:blipFill>
          <a:blip r:embed="rId2"/>
          <a:srcRect/>
          <a:stretch/>
        </p:blipFill>
        <p:spPr>
          <a:xfrm>
            <a:off x="8000212" y="2005486"/>
            <a:ext cx="3941064" cy="4096512"/>
          </a:xfrm>
          <a:prstGeom prst="rect">
            <a:avLst/>
          </a:prstGeom>
        </p:spPr>
      </p:pic>
      <p:pic>
        <p:nvPicPr>
          <p:cNvPr id="4" name="Image 3">
            <a:extLst>
              <a:ext uri="{FF2B5EF4-FFF2-40B4-BE49-F238E27FC236}">
                <a16:creationId xmlns:a16="http://schemas.microsoft.com/office/drawing/2014/main" id="{98A4AC17-F41F-F9CE-A5C6-E6B36B28B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07A5D5B7-9E9B-2C03-EB09-C07158B60462}"/>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27880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1E32-FF15-04F4-3C14-DAF6507910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2F1C8B-9EB0-16FD-B649-FF639CC8984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Lucas McKenna (</a:t>
            </a:r>
            <a:r>
              <a:rPr lang="fr-FR" sz="4800" b="1" dirty="0" err="1"/>
              <a:t>OnePoint</a:t>
            </a:r>
            <a:r>
              <a:rPr lang="fr-FR" sz="4800" b="1" dirty="0"/>
              <a:t>)</a:t>
            </a:r>
          </a:p>
        </p:txBody>
      </p:sp>
      <p:sp>
        <p:nvSpPr>
          <p:cNvPr id="3" name="Espace réservé du contenu 2">
            <a:extLst>
              <a:ext uri="{FF2B5EF4-FFF2-40B4-BE49-F238E27FC236}">
                <a16:creationId xmlns:a16="http://schemas.microsoft.com/office/drawing/2014/main" id="{FB87CDAB-4439-694E-B27E-D1F502F94E93}"/>
              </a:ext>
            </a:extLst>
          </p:cNvPr>
          <p:cNvSpPr>
            <a:spLocks noGrp="1"/>
          </p:cNvSpPr>
          <p:nvPr>
            <p:ph sz="half" idx="1"/>
          </p:nvPr>
        </p:nvSpPr>
        <p:spPr>
          <a:xfrm>
            <a:off x="250722" y="1859797"/>
            <a:ext cx="7424935" cy="4759664"/>
          </a:xfrm>
        </p:spPr>
        <p:txBody>
          <a:bodyPr vert="horz" lIns="91440" tIns="45720" rIns="91440" bIns="45720" rtlCol="0" anchor="t">
            <a:noAutofit/>
          </a:bodyPr>
          <a:lstStyle/>
          <a:p>
            <a:r>
              <a:rPr lang="fr-FR" sz="1800" dirty="0"/>
              <a:t>Lucas McKenna est un ingénieur logiciel spécialisé dans la navigation autonome et les technologies de localisation haute précision. Diplômé </a:t>
            </a:r>
            <a:r>
              <a:rPr lang="fr-FR" sz="1800" dirty="0" err="1"/>
              <a:t>d’Epitech</a:t>
            </a:r>
            <a:r>
              <a:rPr lang="fr-FR" sz="1800" dirty="0"/>
              <a:t> Strasbourg (promotion 2014), il construit très tôt un parcours résolument international : après ses trois premières années à Strasbourg, il effectue sa 4e année en Corée du Sud, puis termine sa formation à Paris, avant de partir sur la côte ouest des États-Unis.</a:t>
            </a:r>
          </a:p>
          <a:p>
            <a:r>
              <a:rPr lang="fr-FR" sz="1800" dirty="0"/>
              <a:t>Aujourd’hui, il est Senior Computer Software </a:t>
            </a:r>
            <a:r>
              <a:rPr lang="fr-FR" sz="1800" dirty="0" err="1"/>
              <a:t>Engineer</a:t>
            </a:r>
            <a:r>
              <a:rPr lang="fr-FR" sz="1800" dirty="0"/>
              <a:t> chez Point One Navigation, en Californie, une entreprise qui développe des solutions de positionnement de pointe pour les véhicules autonomes. Son expertise porte notamment sur la manière dont une voiture autonome “comprend” et modélise le monde : fusion de capteurs, signaux GNSS, corrections de données, inertie, vision et reconstruction 3D.</a:t>
            </a:r>
          </a:p>
          <a:p>
            <a:r>
              <a:rPr lang="fr-FR" sz="1800" dirty="0"/>
              <a:t>Très attaché à l’Alsace, Lucas McKenna revendique Strasbourg comme point de départ de son aventure d’ingénieur et revient volontiers partager son expérience avec les étudiants, afin de transmettre l’esprit d’ouverture, de curiosité et d’ambition technologique qui l’anime.</a:t>
            </a:r>
          </a:p>
        </p:txBody>
      </p:sp>
      <p:pic>
        <p:nvPicPr>
          <p:cNvPr id="6" name="Espace réservé du contenu 5">
            <a:extLst>
              <a:ext uri="{FF2B5EF4-FFF2-40B4-BE49-F238E27FC236}">
                <a16:creationId xmlns:a16="http://schemas.microsoft.com/office/drawing/2014/main" id="{3F04442C-DD30-1754-E608-2F6134733180}"/>
              </a:ext>
            </a:extLst>
          </p:cNvPr>
          <p:cNvPicPr>
            <a:picLocks noGrp="1" noChangeAspect="1"/>
          </p:cNvPicPr>
          <p:nvPr>
            <p:ph sz="half" idx="2"/>
          </p:nvPr>
        </p:nvPicPr>
        <p:blipFill>
          <a:blip r:embed="rId2"/>
          <a:srcRect/>
          <a:stretch/>
        </p:blipFill>
        <p:spPr>
          <a:xfrm>
            <a:off x="7675658" y="2093976"/>
            <a:ext cx="3941064" cy="4096512"/>
          </a:xfrm>
          <a:prstGeom prst="rect">
            <a:avLst/>
          </a:prstGeom>
        </p:spPr>
      </p:pic>
      <p:pic>
        <p:nvPicPr>
          <p:cNvPr id="4" name="Image 3">
            <a:extLst>
              <a:ext uri="{FF2B5EF4-FFF2-40B4-BE49-F238E27FC236}">
                <a16:creationId xmlns:a16="http://schemas.microsoft.com/office/drawing/2014/main" id="{23DD6800-5DE2-D697-C91D-0A75E71EF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529E1327-3781-A922-3CC1-C8C369329132}"/>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114132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09AB-CFDC-EC38-E978-598C1F2E14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231187-D988-69BB-4377-135E1B422EA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Jonathan Macron — (REDBERRY)  </a:t>
            </a:r>
          </a:p>
        </p:txBody>
      </p:sp>
      <p:sp>
        <p:nvSpPr>
          <p:cNvPr id="3" name="Espace réservé du contenu 2">
            <a:extLst>
              <a:ext uri="{FF2B5EF4-FFF2-40B4-BE49-F238E27FC236}">
                <a16:creationId xmlns:a16="http://schemas.microsoft.com/office/drawing/2014/main" id="{9F8AB56B-89B2-BD5B-786F-F11ED5DB4654}"/>
              </a:ext>
            </a:extLst>
          </p:cNvPr>
          <p:cNvSpPr>
            <a:spLocks noGrp="1"/>
          </p:cNvSpPr>
          <p:nvPr>
            <p:ph sz="half" idx="1"/>
          </p:nvPr>
        </p:nvSpPr>
        <p:spPr>
          <a:xfrm>
            <a:off x="572493" y="1859797"/>
            <a:ext cx="7170410" cy="4759664"/>
          </a:xfrm>
        </p:spPr>
        <p:txBody>
          <a:bodyPr vert="horz" lIns="91440" tIns="45720" rIns="91440" bIns="45720" rtlCol="0" anchor="t">
            <a:noAutofit/>
          </a:bodyPr>
          <a:lstStyle/>
          <a:p>
            <a:r>
              <a:rPr lang="fr-FR" sz="1800" dirty="0"/>
              <a:t>Jonathan Macron est un </a:t>
            </a:r>
            <a:r>
              <a:rPr lang="fr-FR" sz="1800" b="1" dirty="0"/>
              <a:t>ingénieur-entrepreneur</a:t>
            </a:r>
            <a:r>
              <a:rPr lang="fr-FR" sz="1800" dirty="0"/>
              <a:t> spécialisé dans l’industrialisation de solutions technologiques au service du contrôle qualité.</a:t>
            </a:r>
          </a:p>
          <a:p>
            <a:r>
              <a:rPr lang="fr-FR" sz="1800" dirty="0"/>
              <a:t> Ancien élève de l’</a:t>
            </a:r>
            <a:r>
              <a:rPr lang="fr-FR" sz="1800" b="1" dirty="0"/>
              <a:t>École polytechnique</a:t>
            </a:r>
            <a:r>
              <a:rPr lang="fr-FR" sz="1800" dirty="0"/>
              <a:t>, il a poursuivi sa formation d’ingénieur à l’</a:t>
            </a:r>
            <a:r>
              <a:rPr lang="fr-FR" sz="1800" b="1" dirty="0"/>
              <a:t>École des Mines de Paris</a:t>
            </a:r>
            <a:r>
              <a:rPr lang="fr-FR" sz="1800" dirty="0"/>
              <a:t>, avec une orientation en génie chimique et procédés. Il débute sa carrière en </a:t>
            </a:r>
            <a:r>
              <a:rPr lang="fr-FR" sz="1800" b="1" dirty="0"/>
              <a:t>R&amp;D chez Air Liquide</a:t>
            </a:r>
            <a:r>
              <a:rPr lang="fr-FR" sz="1800" dirty="0"/>
              <a:t>, où il développe une culture de l’innovation appliquée et de l’exigence industrielle. </a:t>
            </a:r>
          </a:p>
          <a:p>
            <a:r>
              <a:rPr lang="fr-FR" sz="1800" dirty="0"/>
              <a:t>En 2018, il cofonde </a:t>
            </a:r>
            <a:r>
              <a:rPr lang="fr-FR" sz="1800" b="1" dirty="0"/>
              <a:t>REDBERRY</a:t>
            </a:r>
            <a:r>
              <a:rPr lang="fr-FR" sz="1800" dirty="0"/>
              <a:t>, entreprise basée en Alsace, dédiée à la mise au point de technologies permettant un </a:t>
            </a:r>
            <a:r>
              <a:rPr lang="fr-FR" sz="1800" b="1" dirty="0"/>
              <a:t>contrôle microbiologique plus rapide, simple et précis</a:t>
            </a:r>
            <a:r>
              <a:rPr lang="fr-FR" sz="1800" dirty="0"/>
              <a:t> pour les industriels, répondant à la fois aux contraintes de production et aux exigences réglementaires. </a:t>
            </a:r>
          </a:p>
          <a:p>
            <a:r>
              <a:rPr lang="fr-FR" sz="1800" dirty="0"/>
              <a:t>Son parcours illustre une ingénierie tournée vers l’impact : transformer des problématiques complexes de terrain en solutions robustes, utilisables et déployables à grande échelle.</a:t>
            </a:r>
          </a:p>
        </p:txBody>
      </p:sp>
      <p:pic>
        <p:nvPicPr>
          <p:cNvPr id="6" name="Espace réservé du contenu 5">
            <a:extLst>
              <a:ext uri="{FF2B5EF4-FFF2-40B4-BE49-F238E27FC236}">
                <a16:creationId xmlns:a16="http://schemas.microsoft.com/office/drawing/2014/main" id="{ACFE5450-F18B-E51E-58BB-663F4F4650D0}"/>
              </a:ext>
            </a:extLst>
          </p:cNvPr>
          <p:cNvPicPr>
            <a:picLocks noGrp="1" noChangeAspect="1"/>
          </p:cNvPicPr>
          <p:nvPr>
            <p:ph sz="half" idx="2"/>
          </p:nvPr>
        </p:nvPicPr>
        <p:blipFill>
          <a:blip r:embed="rId2"/>
          <a:srcRect/>
          <a:stretch/>
        </p:blipFill>
        <p:spPr>
          <a:xfrm>
            <a:off x="8023122" y="1792221"/>
            <a:ext cx="3593599" cy="4398267"/>
          </a:xfrm>
          <a:prstGeom prst="rect">
            <a:avLst/>
          </a:prstGeom>
        </p:spPr>
      </p:pic>
      <p:pic>
        <p:nvPicPr>
          <p:cNvPr id="4" name="Image 3">
            <a:extLst>
              <a:ext uri="{FF2B5EF4-FFF2-40B4-BE49-F238E27FC236}">
                <a16:creationId xmlns:a16="http://schemas.microsoft.com/office/drawing/2014/main" id="{0D0D1A75-7A00-D4C8-DB99-7C5D4743D0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69D6045B-DD64-18D3-16FA-8FAE67D0FBC2}"/>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259938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DEA97-1E14-30A5-A39D-CB545DE33A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579FCA-F4BF-075D-B99B-6DC039BE618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err="1"/>
              <a:t>Melodie</a:t>
            </a:r>
            <a:r>
              <a:rPr lang="fr-FR" sz="4800" b="1" dirty="0"/>
              <a:t> Munier — (</a:t>
            </a:r>
            <a:r>
              <a:rPr lang="fr-FR" sz="4800" b="1" dirty="0" err="1"/>
              <a:t>Fibermetrix</a:t>
            </a:r>
            <a:r>
              <a:rPr lang="fr-FR" sz="4800" b="1" dirty="0"/>
              <a:t>) 5 brevets</a:t>
            </a:r>
          </a:p>
        </p:txBody>
      </p:sp>
      <p:sp>
        <p:nvSpPr>
          <p:cNvPr id="3" name="Espace réservé du contenu 2">
            <a:extLst>
              <a:ext uri="{FF2B5EF4-FFF2-40B4-BE49-F238E27FC236}">
                <a16:creationId xmlns:a16="http://schemas.microsoft.com/office/drawing/2014/main" id="{A5E8DDB6-2479-D0C0-4D86-A51245A63D8B}"/>
              </a:ext>
            </a:extLst>
          </p:cNvPr>
          <p:cNvSpPr>
            <a:spLocks noGrp="1"/>
          </p:cNvSpPr>
          <p:nvPr>
            <p:ph sz="half" idx="1"/>
          </p:nvPr>
        </p:nvSpPr>
        <p:spPr>
          <a:xfrm>
            <a:off x="572493" y="1859797"/>
            <a:ext cx="6713552" cy="4759664"/>
          </a:xfrm>
        </p:spPr>
        <p:txBody>
          <a:bodyPr vert="horz" lIns="91440" tIns="45720" rIns="91440" bIns="45720" rtlCol="0" anchor="t">
            <a:noAutofit/>
          </a:bodyPr>
          <a:lstStyle/>
          <a:p>
            <a:r>
              <a:rPr lang="fr-FR" sz="1600" dirty="0"/>
              <a:t>Originaire de Labaroche, Mélodie Munier est une </a:t>
            </a:r>
            <a:r>
              <a:rPr lang="fr-FR" sz="1600" b="1" dirty="0"/>
              <a:t>ingénieure-chercheuse et entrepreneure </a:t>
            </a:r>
            <a:r>
              <a:rPr lang="fr-FR" sz="1600" b="1" dirty="0" err="1"/>
              <a:t>deeptech</a:t>
            </a:r>
            <a:r>
              <a:rPr lang="fr-FR" sz="1600" dirty="0"/>
              <a:t>, docteure en </a:t>
            </a:r>
            <a:r>
              <a:rPr lang="fr-FR" sz="1600" b="1" dirty="0"/>
              <a:t>physique</a:t>
            </a:r>
            <a:r>
              <a:rPr lang="fr-FR" sz="1600" dirty="0"/>
              <a:t> de l’</a:t>
            </a:r>
            <a:r>
              <a:rPr lang="fr-FR" sz="1600" b="1" dirty="0"/>
              <a:t>Université de Strasbourg</a:t>
            </a:r>
            <a:r>
              <a:rPr lang="fr-FR" sz="1600" dirty="0"/>
              <a:t>, engagée dans le développement de technologies médicales à fort impact. Issue de l’</a:t>
            </a:r>
            <a:r>
              <a:rPr lang="fr-FR" sz="1600" b="1" dirty="0"/>
              <a:t>Institut pluridisciplinaire Hubert Curien</a:t>
            </a:r>
            <a:r>
              <a:rPr lang="fr-FR" sz="1600" dirty="0"/>
              <a:t> (IPHC – CNRS / Université de Strasbourg), elle cofonde en </a:t>
            </a:r>
            <a:r>
              <a:rPr lang="fr-FR" sz="1600" b="1" dirty="0"/>
              <a:t>2014</a:t>
            </a:r>
            <a:r>
              <a:rPr lang="fr-FR" sz="1600" dirty="0"/>
              <a:t> la start-up </a:t>
            </a:r>
            <a:r>
              <a:rPr lang="fr-FR" sz="1600" b="1" dirty="0" err="1"/>
              <a:t>FiberMetrix</a:t>
            </a:r>
            <a:r>
              <a:rPr lang="fr-FR" sz="1600" dirty="0"/>
              <a:t>, dont elle devient </a:t>
            </a:r>
            <a:r>
              <a:rPr lang="fr-FR" sz="1600" b="1" dirty="0"/>
              <a:t>directrice R&amp;D</a:t>
            </a:r>
            <a:r>
              <a:rPr lang="fr-FR" sz="1600" dirty="0"/>
              <a:t>, aux côtés de Till </a:t>
            </a:r>
            <a:r>
              <a:rPr lang="fr-FR" sz="1600" dirty="0" err="1"/>
              <a:t>Sohier</a:t>
            </a:r>
            <a:r>
              <a:rPr lang="fr-FR" sz="1600" dirty="0"/>
              <a:t>. </a:t>
            </a:r>
            <a:r>
              <a:rPr lang="fr-FR" sz="1600" dirty="0" err="1"/>
              <a:t>FiberMetrix</a:t>
            </a:r>
            <a:r>
              <a:rPr lang="fr-FR" sz="1600" dirty="0"/>
              <a:t> conçoit des instruments capables de mesurer </a:t>
            </a:r>
            <a:r>
              <a:rPr lang="fr-FR" sz="1600" b="1" dirty="0"/>
              <a:t>en temps réel</a:t>
            </a:r>
            <a:r>
              <a:rPr lang="fr-FR" sz="1600" dirty="0"/>
              <a:t>, de manière </a:t>
            </a:r>
            <a:r>
              <a:rPr lang="fr-FR" sz="1600" b="1" dirty="0"/>
              <a:t>non invasive</a:t>
            </a:r>
            <a:r>
              <a:rPr lang="fr-FR" sz="1600" dirty="0"/>
              <a:t>, la dose de rayonnements ionisants reçue par les patients lors d’actes de </a:t>
            </a:r>
            <a:r>
              <a:rPr lang="fr-FR" sz="1600" b="1" dirty="0"/>
              <a:t>radiodiagnostic</a:t>
            </a:r>
            <a:r>
              <a:rPr lang="fr-FR" sz="1600" dirty="0"/>
              <a:t> ou de </a:t>
            </a:r>
            <a:r>
              <a:rPr lang="fr-FR" sz="1600" b="1" dirty="0"/>
              <a:t>radiothérapie</a:t>
            </a:r>
            <a:r>
              <a:rPr lang="fr-FR" sz="1600" dirty="0"/>
              <a:t>.</a:t>
            </a:r>
          </a:p>
          <a:p>
            <a:r>
              <a:rPr lang="fr-FR" sz="1600" dirty="0"/>
              <a:t>La technologie, </a:t>
            </a:r>
            <a:r>
              <a:rPr lang="fr-FR" sz="1600" b="1" dirty="0"/>
              <a:t>brevetée</a:t>
            </a:r>
            <a:r>
              <a:rPr lang="fr-FR" sz="1600" dirty="0"/>
              <a:t>, repose sur la fluorescence émise par une </a:t>
            </a:r>
            <a:r>
              <a:rPr lang="fr-FR" sz="1600" b="1" dirty="0"/>
              <a:t>fibre optique</a:t>
            </a:r>
            <a:r>
              <a:rPr lang="fr-FR" sz="1600" dirty="0"/>
              <a:t> couplée à un photomètre et un logiciel d’analyse, permettant d’optimiser la </a:t>
            </a:r>
            <a:r>
              <a:rPr lang="fr-FR" sz="1600" b="1" dirty="0"/>
              <a:t>dosimétrie</a:t>
            </a:r>
            <a:r>
              <a:rPr lang="fr-FR" sz="1600" dirty="0"/>
              <a:t> et de renforcer la radioprotection. Le projet est issu de la valorisation </a:t>
            </a:r>
            <a:r>
              <a:rPr lang="fr-FR" sz="1600" b="1" dirty="0" err="1"/>
              <a:t>Dosimed</a:t>
            </a:r>
            <a:r>
              <a:rPr lang="fr-FR" sz="1600" dirty="0"/>
              <a:t>, soutenu par la </a:t>
            </a:r>
            <a:r>
              <a:rPr lang="fr-FR" sz="1600" b="1" dirty="0"/>
              <a:t>SATT </a:t>
            </a:r>
            <a:r>
              <a:rPr lang="fr-FR" sz="1600" b="1" dirty="0" err="1"/>
              <a:t>Conectus</a:t>
            </a:r>
            <a:r>
              <a:rPr lang="fr-FR" sz="1600" b="1" dirty="0"/>
              <a:t> Alsace</a:t>
            </a:r>
            <a:r>
              <a:rPr lang="fr-FR" sz="1600" dirty="0"/>
              <a:t> et lauréat du concours national </a:t>
            </a:r>
            <a:r>
              <a:rPr lang="fr-FR" sz="1600" b="1" dirty="0"/>
              <a:t>i-</a:t>
            </a:r>
            <a:r>
              <a:rPr lang="fr-FR" sz="1600" b="1" dirty="0" err="1"/>
              <a:t>Lab</a:t>
            </a:r>
            <a:r>
              <a:rPr lang="fr-FR" sz="1600" dirty="0"/>
              <a:t> en 2014.</a:t>
            </a:r>
          </a:p>
          <a:p>
            <a:r>
              <a:rPr lang="fr-FR" sz="1600" dirty="0"/>
              <a:t>Très attachée à l’</a:t>
            </a:r>
            <a:r>
              <a:rPr lang="fr-FR" sz="1600" b="1" dirty="0"/>
              <a:t>Alsace</a:t>
            </a:r>
            <a:r>
              <a:rPr lang="fr-FR" sz="1600" dirty="0"/>
              <a:t>, Mélodie Munier incarne une innovation scientifique ancrée localement, construite avec les laboratoires, les hôpitaux et les industriels régionaux, au service d’une santé plus sûre.</a:t>
            </a:r>
          </a:p>
        </p:txBody>
      </p:sp>
      <p:pic>
        <p:nvPicPr>
          <p:cNvPr id="6" name="Espace réservé du contenu 5">
            <a:extLst>
              <a:ext uri="{FF2B5EF4-FFF2-40B4-BE49-F238E27FC236}">
                <a16:creationId xmlns:a16="http://schemas.microsoft.com/office/drawing/2014/main" id="{D5B36EB4-FFB6-BBC9-F36E-C772867F49BC}"/>
              </a:ext>
            </a:extLst>
          </p:cNvPr>
          <p:cNvPicPr>
            <a:picLocks noGrp="1" noChangeAspect="1"/>
          </p:cNvPicPr>
          <p:nvPr>
            <p:ph sz="half" idx="2"/>
          </p:nvPr>
        </p:nvPicPr>
        <p:blipFill>
          <a:blip r:embed="rId2"/>
          <a:srcRect/>
          <a:stretch/>
        </p:blipFill>
        <p:spPr>
          <a:xfrm>
            <a:off x="7955878" y="2034982"/>
            <a:ext cx="3488871" cy="4096512"/>
          </a:xfrm>
          <a:prstGeom prst="rect">
            <a:avLst/>
          </a:prstGeom>
        </p:spPr>
      </p:pic>
      <p:pic>
        <p:nvPicPr>
          <p:cNvPr id="4" name="Image 3">
            <a:extLst>
              <a:ext uri="{FF2B5EF4-FFF2-40B4-BE49-F238E27FC236}">
                <a16:creationId xmlns:a16="http://schemas.microsoft.com/office/drawing/2014/main" id="{F2A745CF-A40A-0ACE-3507-A0F655FDE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E67458D6-CCD2-BD27-527A-7096CEF86105}"/>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138767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38030-F011-1F54-E1A1-BE06B7AC07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81FCF7-3C9D-C58E-D154-76DD321E6DC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Rémi Perrin— (SOPREMA) 58 brevets  </a:t>
            </a:r>
          </a:p>
        </p:txBody>
      </p:sp>
      <p:sp>
        <p:nvSpPr>
          <p:cNvPr id="3" name="Espace réservé du contenu 2">
            <a:extLst>
              <a:ext uri="{FF2B5EF4-FFF2-40B4-BE49-F238E27FC236}">
                <a16:creationId xmlns:a16="http://schemas.microsoft.com/office/drawing/2014/main" id="{CC193900-A1D0-6F60-1BD8-F7B9EFA70656}"/>
              </a:ext>
            </a:extLst>
          </p:cNvPr>
          <p:cNvSpPr>
            <a:spLocks noGrp="1"/>
          </p:cNvSpPr>
          <p:nvPr>
            <p:ph sz="half" idx="1"/>
          </p:nvPr>
        </p:nvSpPr>
        <p:spPr>
          <a:xfrm>
            <a:off x="572493" y="1859797"/>
            <a:ext cx="7170410" cy="4759664"/>
          </a:xfrm>
        </p:spPr>
        <p:txBody>
          <a:bodyPr vert="horz" lIns="91440" tIns="45720" rIns="91440" bIns="45720" rtlCol="0" anchor="t">
            <a:noAutofit/>
          </a:bodyPr>
          <a:lstStyle/>
          <a:p>
            <a:r>
              <a:rPr lang="fr-FR" sz="1800" dirty="0"/>
              <a:t>Rémi Perrin est un ingénieur en science et physique des matériaux, diplômé de l’INSA Lyon, aujourd’hui Directeur Recherche &amp; Développement du groupe Soprema, leader français des solutions d’étanchéité et d’isolation pour le bâtiment. Son parcours d’ingénieur s’inscrit au cœur de l’innovation industrielle : il pilote des programmes de R&amp;D visant à concevoir des matériaux plus performants, plus durables et mieux adaptés aux enjeux contemporains de la construction, notamment en intégrant de nouvelles approches de données et d’agilité technologique.</a:t>
            </a:r>
          </a:p>
          <a:p>
            <a:r>
              <a:rPr lang="fr-FR" sz="1800" dirty="0"/>
              <a:t>Installé en Alsace, Rémi Perrin incarne une ingénierie tournée vers le concret : transformer une idée en solution, un prototype en produit, et la recherche en valeur d’usage. Il participe également au développement de l’écosystème local, en intervenant dans des formations comme le DU </a:t>
            </a:r>
            <a:r>
              <a:rPr lang="fr-FR" sz="1800" dirty="0" err="1"/>
              <a:t>Deeptech</a:t>
            </a:r>
            <a:r>
              <a:rPr lang="fr-FR" sz="1800" dirty="0"/>
              <a:t> </a:t>
            </a:r>
            <a:r>
              <a:rPr lang="fr-FR" sz="1800" dirty="0" err="1"/>
              <a:t>Entrepreneurship</a:t>
            </a:r>
            <a:r>
              <a:rPr lang="fr-FR" sz="1800" dirty="0"/>
              <a:t> à l’Université de Strasbourg, où il partage des retours d’expérience sur le passage de l’idée au business. Son attachement à l’Alsace se traduit aussi par un engagement fort pour les partenariats académiques régionaux et le soutien à la recherche locale.</a:t>
            </a:r>
          </a:p>
        </p:txBody>
      </p:sp>
      <p:pic>
        <p:nvPicPr>
          <p:cNvPr id="6" name="Espace réservé du contenu 5">
            <a:extLst>
              <a:ext uri="{FF2B5EF4-FFF2-40B4-BE49-F238E27FC236}">
                <a16:creationId xmlns:a16="http://schemas.microsoft.com/office/drawing/2014/main" id="{90A1C482-2419-F9FA-4A2A-1BB907C3CAC7}"/>
              </a:ext>
            </a:extLst>
          </p:cNvPr>
          <p:cNvPicPr>
            <a:picLocks noGrp="1" noChangeAspect="1"/>
          </p:cNvPicPr>
          <p:nvPr>
            <p:ph sz="half" idx="2"/>
          </p:nvPr>
        </p:nvPicPr>
        <p:blipFill>
          <a:blip r:embed="rId2"/>
          <a:srcRect t="13238" b="3601"/>
          <a:stretch>
            <a:fillRect/>
          </a:stretch>
        </p:blipFill>
        <p:spPr>
          <a:xfrm>
            <a:off x="7934631" y="2573060"/>
            <a:ext cx="4055807" cy="3333137"/>
          </a:xfrm>
          <a:prstGeom prst="rect">
            <a:avLst/>
          </a:prstGeom>
        </p:spPr>
      </p:pic>
      <p:pic>
        <p:nvPicPr>
          <p:cNvPr id="4" name="Image 3">
            <a:extLst>
              <a:ext uri="{FF2B5EF4-FFF2-40B4-BE49-F238E27FC236}">
                <a16:creationId xmlns:a16="http://schemas.microsoft.com/office/drawing/2014/main" id="{092F0950-8E2A-7756-3826-DEBC530334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FA63B0F7-2BB2-96AF-3CD6-E1A757CAC7A3}"/>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324662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2511-3BD6-27A4-18A1-38F6DC2A28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4D3271-784F-FA5A-0879-0A432E04CAD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Christian Muller (</a:t>
            </a:r>
            <a:r>
              <a:rPr lang="fr-FR" sz="4800" b="1" dirty="0" err="1"/>
              <a:t>Cooltech</a:t>
            </a:r>
            <a:r>
              <a:rPr lang="fr-FR" sz="4800" b="1" dirty="0"/>
              <a:t>) </a:t>
            </a:r>
            <a:br>
              <a:rPr lang="fr-FR" sz="4800" b="1" dirty="0"/>
            </a:br>
            <a:r>
              <a:rPr lang="fr-FR" sz="4800" b="1" dirty="0"/>
              <a:t>72 brevets  </a:t>
            </a:r>
          </a:p>
        </p:txBody>
      </p:sp>
      <p:sp>
        <p:nvSpPr>
          <p:cNvPr id="3" name="Espace réservé du contenu 2">
            <a:extLst>
              <a:ext uri="{FF2B5EF4-FFF2-40B4-BE49-F238E27FC236}">
                <a16:creationId xmlns:a16="http://schemas.microsoft.com/office/drawing/2014/main" id="{417D91E7-0C5B-0BC3-66BF-CA9FB3805826}"/>
              </a:ext>
            </a:extLst>
          </p:cNvPr>
          <p:cNvSpPr>
            <a:spLocks noGrp="1"/>
          </p:cNvSpPr>
          <p:nvPr>
            <p:ph sz="half" idx="1"/>
          </p:nvPr>
        </p:nvSpPr>
        <p:spPr>
          <a:xfrm>
            <a:off x="572493" y="1672954"/>
            <a:ext cx="7170410" cy="4946507"/>
          </a:xfrm>
        </p:spPr>
        <p:txBody>
          <a:bodyPr vert="horz" lIns="91440" tIns="45720" rIns="91440" bIns="45720" rtlCol="0" anchor="t">
            <a:noAutofit/>
          </a:bodyPr>
          <a:lstStyle/>
          <a:p>
            <a:r>
              <a:rPr lang="fr-FR" sz="1600" dirty="0"/>
              <a:t>Christian Muller est un </a:t>
            </a:r>
            <a:r>
              <a:rPr lang="fr-FR" sz="1600" b="1" dirty="0"/>
              <a:t>ingénieur-inventeur</a:t>
            </a:r>
            <a:r>
              <a:rPr lang="fr-FR" sz="1600" dirty="0"/>
              <a:t> et entrepreneur alsacien, fondateur et </a:t>
            </a:r>
            <a:r>
              <a:rPr lang="fr-FR" sz="1600" b="1" dirty="0"/>
              <a:t>Chief Scientific </a:t>
            </a:r>
            <a:r>
              <a:rPr lang="fr-FR" sz="1600" b="1" dirty="0" err="1"/>
              <a:t>Officer</a:t>
            </a:r>
            <a:r>
              <a:rPr lang="fr-FR" sz="1600" b="1" dirty="0"/>
              <a:t> (CSO)</a:t>
            </a:r>
            <a:r>
              <a:rPr lang="fr-FR" sz="1600" dirty="0"/>
              <a:t> de </a:t>
            </a:r>
            <a:r>
              <a:rPr lang="fr-FR" sz="1600" b="1" dirty="0" err="1"/>
              <a:t>Cooltech</a:t>
            </a:r>
            <a:r>
              <a:rPr lang="fr-FR" sz="1600" b="1" dirty="0"/>
              <a:t> Applications</a:t>
            </a:r>
            <a:r>
              <a:rPr lang="fr-FR" sz="1600" dirty="0"/>
              <a:t>, société créée en </a:t>
            </a:r>
            <a:r>
              <a:rPr lang="fr-FR" sz="1600" b="1" dirty="0"/>
              <a:t>2003</a:t>
            </a:r>
            <a:r>
              <a:rPr lang="fr-FR" sz="1600" dirty="0"/>
              <a:t> près de Strasbourg et pionnière mondiale du </a:t>
            </a:r>
            <a:r>
              <a:rPr lang="fr-FR" sz="1600" b="1" dirty="0"/>
              <a:t>froid magnétique</a:t>
            </a:r>
            <a:r>
              <a:rPr lang="fr-FR" sz="1600" dirty="0"/>
              <a:t> appliqué à la réfrigération et à la climatisation. Fondateur visionnaire, il lance </a:t>
            </a:r>
            <a:r>
              <a:rPr lang="fr-FR" sz="1600" dirty="0" err="1"/>
              <a:t>Cooltech</a:t>
            </a:r>
            <a:r>
              <a:rPr lang="fr-FR" sz="1600" dirty="0"/>
              <a:t> la même année où l’entreprise est distinguée comme </a:t>
            </a:r>
            <a:r>
              <a:rPr lang="fr-FR" sz="1600" b="1" dirty="0"/>
              <a:t>« Most Innovative French </a:t>
            </a:r>
            <a:r>
              <a:rPr lang="fr-FR" sz="1600" b="1" dirty="0" err="1"/>
              <a:t>Company</a:t>
            </a:r>
            <a:r>
              <a:rPr lang="fr-FR" sz="1600" b="1" dirty="0"/>
              <a:t> »</a:t>
            </a:r>
            <a:r>
              <a:rPr lang="fr-FR" sz="1600" dirty="0"/>
              <a:t>, marquant le début d’une aventure technologique de rupture.</a:t>
            </a:r>
          </a:p>
          <a:p>
            <a:r>
              <a:rPr lang="fr-FR" sz="1600" dirty="0"/>
              <a:t>Fort de plus de </a:t>
            </a:r>
            <a:r>
              <a:rPr lang="fr-FR" sz="1600" b="1" dirty="0"/>
              <a:t>15 ans d’expertise</a:t>
            </a:r>
            <a:r>
              <a:rPr lang="fr-FR" sz="1600" dirty="0"/>
              <a:t> dans la conception de machines pour des applications exigeantes — </a:t>
            </a:r>
            <a:r>
              <a:rPr lang="fr-FR" sz="1600" b="1" dirty="0" err="1"/>
              <a:t>agroalimentaire</a:t>
            </a:r>
            <a:r>
              <a:rPr lang="fr-FR" sz="1600" b="1" dirty="0"/>
              <a:t>, médical, transport</a:t>
            </a:r>
            <a:r>
              <a:rPr lang="fr-FR" sz="1600" dirty="0"/>
              <a:t> — il développe une compétence rare à l’interface du </a:t>
            </a:r>
            <a:r>
              <a:rPr lang="fr-FR" sz="1600" b="1" dirty="0"/>
              <a:t>magnétisme</a:t>
            </a:r>
            <a:r>
              <a:rPr lang="fr-FR" sz="1600" dirty="0"/>
              <a:t>, de la </a:t>
            </a:r>
            <a:r>
              <a:rPr lang="fr-FR" sz="1600" b="1" dirty="0"/>
              <a:t>thermodynamique</a:t>
            </a:r>
            <a:r>
              <a:rPr lang="fr-FR" sz="1600" dirty="0"/>
              <a:t> et de l’expérimentation industrielle. Inventeur prolifique, il est reconnu comme le </a:t>
            </a:r>
            <a:r>
              <a:rPr lang="fr-FR" sz="1600" b="1" dirty="0"/>
              <a:t>pionnier international</a:t>
            </a:r>
            <a:r>
              <a:rPr lang="fr-FR" sz="1600" dirty="0"/>
              <a:t> de la réfrigération magnétique et l’auteur de </a:t>
            </a:r>
            <a:r>
              <a:rPr lang="fr-FR" sz="1600" b="1" dirty="0"/>
              <a:t>nombreux brevets</a:t>
            </a:r>
            <a:r>
              <a:rPr lang="fr-FR" sz="1600" dirty="0"/>
              <a:t> (plus de </a:t>
            </a:r>
            <a:r>
              <a:rPr lang="fr-FR" sz="1600" b="1" dirty="0"/>
              <a:t>300</a:t>
            </a:r>
            <a:r>
              <a:rPr lang="fr-FR" sz="1600" dirty="0"/>
              <a:t> annoncés).</a:t>
            </a:r>
          </a:p>
          <a:p>
            <a:r>
              <a:rPr lang="fr-FR" sz="1600" dirty="0"/>
              <a:t>En 2017, </a:t>
            </a:r>
            <a:r>
              <a:rPr lang="fr-FR" sz="1600" dirty="0" err="1"/>
              <a:t>Cooltech</a:t>
            </a:r>
            <a:r>
              <a:rPr lang="fr-FR" sz="1600" dirty="0"/>
              <a:t> reçoit à Londres un </a:t>
            </a:r>
            <a:r>
              <a:rPr lang="fr-FR" sz="1600" b="1" dirty="0"/>
              <a:t>RAC Cooling </a:t>
            </a:r>
            <a:r>
              <a:rPr lang="fr-FR" sz="1600" b="1" dirty="0" err="1"/>
              <a:t>Industry</a:t>
            </a:r>
            <a:r>
              <a:rPr lang="fr-FR" sz="1600" b="1" dirty="0"/>
              <a:t> </a:t>
            </a:r>
            <a:r>
              <a:rPr lang="fr-FR" sz="1600" b="1" dirty="0" err="1"/>
              <a:t>Award</a:t>
            </a:r>
            <a:r>
              <a:rPr lang="fr-FR" sz="1600" dirty="0"/>
              <a:t>, saluant son système de réfrigération magnétique scalable de </a:t>
            </a:r>
            <a:r>
              <a:rPr lang="fr-FR" sz="1600" b="1" dirty="0"/>
              <a:t>35 kW</a:t>
            </a:r>
            <a:r>
              <a:rPr lang="fr-FR" sz="1600" dirty="0"/>
              <a:t>, jugé potentiellement “</a:t>
            </a:r>
            <a:r>
              <a:rPr lang="fr-FR" sz="1600" dirty="0" err="1"/>
              <a:t>game-changing</a:t>
            </a:r>
            <a:r>
              <a:rPr lang="fr-FR" sz="1600" dirty="0"/>
              <a:t>”. Profondément attaché à l’Alsace, Christian Muller y incarne une ingénierie ambitieuse, inventive et tournée vers l’impact industriel et environnemental.</a:t>
            </a:r>
          </a:p>
        </p:txBody>
      </p:sp>
      <p:pic>
        <p:nvPicPr>
          <p:cNvPr id="6" name="Espace réservé du contenu 5">
            <a:extLst>
              <a:ext uri="{FF2B5EF4-FFF2-40B4-BE49-F238E27FC236}">
                <a16:creationId xmlns:a16="http://schemas.microsoft.com/office/drawing/2014/main" id="{34F7B731-EB85-169F-4489-2AB285E1F75B}"/>
              </a:ext>
            </a:extLst>
          </p:cNvPr>
          <p:cNvPicPr>
            <a:picLocks noGrp="1" noChangeAspect="1"/>
          </p:cNvPicPr>
          <p:nvPr>
            <p:ph sz="half" idx="2"/>
          </p:nvPr>
        </p:nvPicPr>
        <p:blipFill>
          <a:blip r:embed="rId2"/>
          <a:srcRect l="9440" r="9440"/>
          <a:stretch/>
        </p:blipFill>
        <p:spPr>
          <a:xfrm>
            <a:off x="7905135" y="2101111"/>
            <a:ext cx="4055807" cy="3333137"/>
          </a:xfrm>
          <a:prstGeom prst="rect">
            <a:avLst/>
          </a:prstGeom>
        </p:spPr>
      </p:pic>
      <p:pic>
        <p:nvPicPr>
          <p:cNvPr id="4" name="Image 3">
            <a:extLst>
              <a:ext uri="{FF2B5EF4-FFF2-40B4-BE49-F238E27FC236}">
                <a16:creationId xmlns:a16="http://schemas.microsoft.com/office/drawing/2014/main" id="{56C426DE-813B-04DC-B3C6-5F51134031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06AA2E43-A7F1-4F91-8442-6F81BF8D3BD1}"/>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276817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1B935-C0A1-B300-6B93-C6F782CF44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F82B49-9F23-79AF-21A3-C5F5E245992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Jean-Luc André— (</a:t>
            </a:r>
            <a:r>
              <a:rPr lang="fr-FR" sz="4800" b="1" dirty="0" err="1"/>
              <a:t>Urbaloop</a:t>
            </a:r>
            <a:r>
              <a:rPr lang="fr-FR" sz="4800" b="1" dirty="0"/>
              <a:t>, Lohr) 42 brevets  </a:t>
            </a:r>
          </a:p>
        </p:txBody>
      </p:sp>
      <p:sp>
        <p:nvSpPr>
          <p:cNvPr id="3" name="Espace réservé du contenu 2">
            <a:extLst>
              <a:ext uri="{FF2B5EF4-FFF2-40B4-BE49-F238E27FC236}">
                <a16:creationId xmlns:a16="http://schemas.microsoft.com/office/drawing/2014/main" id="{D1553DB4-817B-6655-98F3-2D47D7E4A6F0}"/>
              </a:ext>
            </a:extLst>
          </p:cNvPr>
          <p:cNvSpPr>
            <a:spLocks noGrp="1"/>
          </p:cNvSpPr>
          <p:nvPr>
            <p:ph sz="half" idx="1"/>
          </p:nvPr>
        </p:nvSpPr>
        <p:spPr>
          <a:xfrm>
            <a:off x="572493" y="1859797"/>
            <a:ext cx="7170410" cy="4759664"/>
          </a:xfrm>
        </p:spPr>
        <p:txBody>
          <a:bodyPr vert="horz" lIns="91440" tIns="45720" rIns="91440" bIns="45720" rtlCol="0" anchor="t">
            <a:noAutofit/>
          </a:bodyPr>
          <a:lstStyle/>
          <a:p>
            <a:r>
              <a:rPr lang="fr-FR" sz="1800" dirty="0"/>
              <a:t>Jean-Luc André est un ingénieur Arts et Métiers ParisTech (ENSAM) dont le parcours incarne l’excellence de l’ingénierie industrielle française. Diplômé des Arts et Métiers, il a consacré quarante années à Lohr, où il a occupé la fonction de directeur du bureau d’études, pilotant la conception et l’industrialisation de systèmes mécaniques complexes. Figure majeure du transport guidé sur pneus, il est notamment le concepteur du </a:t>
            </a:r>
            <a:r>
              <a:rPr lang="fr-FR" sz="1800" dirty="0" err="1"/>
              <a:t>Translohr</a:t>
            </a:r>
            <a:r>
              <a:rPr lang="fr-FR" sz="1800" dirty="0"/>
              <a:t>, solution innovante déployée à Clermont-Ferrand, sur les lignes T5 et T6 en Île-de-France, ainsi qu’à Padoue. Son expertise s’est traduite par une contribution remarquable à la propriété industrielle, avec de nombreux brevets liés au guidage, à l’arrimage, à l’attelage, à l’alimentation électrique et aux architectures de véhicules. Aujourd’hui, Jean-Luc André met encore son expérience au service de projets d’avenir : il est missionné sur les fonctions sécurité d’un nouveau véhicule destiné à être présenté lors des Jeux Olympiques, démontrant une capacité rare à rester un ingénieur actif, rigoureux et engagé. Profondément attaché à l’Alsace, il porte avec fierté l’esprit de bâtisseur et d’innovation industrielle qui caractérise la région.</a:t>
            </a:r>
          </a:p>
        </p:txBody>
      </p:sp>
      <p:pic>
        <p:nvPicPr>
          <p:cNvPr id="6" name="Espace réservé du contenu 5">
            <a:extLst>
              <a:ext uri="{FF2B5EF4-FFF2-40B4-BE49-F238E27FC236}">
                <a16:creationId xmlns:a16="http://schemas.microsoft.com/office/drawing/2014/main" id="{A435BBA9-E74D-6B89-04BA-3517CC30A1D7}"/>
              </a:ext>
            </a:extLst>
          </p:cNvPr>
          <p:cNvPicPr>
            <a:picLocks noGrp="1" noChangeAspect="1"/>
          </p:cNvPicPr>
          <p:nvPr>
            <p:ph sz="half" idx="2"/>
          </p:nvPr>
        </p:nvPicPr>
        <p:blipFill>
          <a:blip r:embed="rId2"/>
          <a:srcRect t="6059" b="6059"/>
          <a:stretch/>
        </p:blipFill>
        <p:spPr>
          <a:xfrm>
            <a:off x="7934631" y="2573060"/>
            <a:ext cx="4055807" cy="3333137"/>
          </a:xfrm>
          <a:prstGeom prst="rect">
            <a:avLst/>
          </a:prstGeom>
        </p:spPr>
      </p:pic>
      <p:pic>
        <p:nvPicPr>
          <p:cNvPr id="4" name="Image 3">
            <a:extLst>
              <a:ext uri="{FF2B5EF4-FFF2-40B4-BE49-F238E27FC236}">
                <a16:creationId xmlns:a16="http://schemas.microsoft.com/office/drawing/2014/main" id="{1A36D736-AD86-E7D7-8F35-E180F42A22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82BB81D1-3F71-5022-7750-819BB3628084}"/>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158743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0D2CD-6C55-3C92-F1EA-DBECB7B09A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EFBE91-C13D-E92F-C723-C9AFBD721CC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Thierry Paper— (</a:t>
            </a:r>
            <a:r>
              <a:rPr lang="fr-FR" sz="4800" b="1" dirty="0" err="1"/>
              <a:t>Biosynex</a:t>
            </a:r>
            <a:r>
              <a:rPr lang="fr-FR" sz="4800" b="1" dirty="0"/>
              <a:t>) 42 brevets  </a:t>
            </a:r>
          </a:p>
        </p:txBody>
      </p:sp>
      <p:sp>
        <p:nvSpPr>
          <p:cNvPr id="3" name="Espace réservé du contenu 2">
            <a:extLst>
              <a:ext uri="{FF2B5EF4-FFF2-40B4-BE49-F238E27FC236}">
                <a16:creationId xmlns:a16="http://schemas.microsoft.com/office/drawing/2014/main" id="{723D29D0-866A-840A-867A-32FCBD8B6BCD}"/>
              </a:ext>
            </a:extLst>
          </p:cNvPr>
          <p:cNvSpPr>
            <a:spLocks noGrp="1"/>
          </p:cNvSpPr>
          <p:nvPr>
            <p:ph sz="half" idx="1"/>
          </p:nvPr>
        </p:nvSpPr>
        <p:spPr>
          <a:xfrm>
            <a:off x="572493" y="1859797"/>
            <a:ext cx="7170410" cy="4759664"/>
          </a:xfrm>
        </p:spPr>
        <p:txBody>
          <a:bodyPr vert="horz" lIns="91440" tIns="45720" rIns="91440" bIns="45720" rtlCol="0" anchor="t">
            <a:noAutofit/>
          </a:bodyPr>
          <a:lstStyle/>
          <a:p>
            <a:r>
              <a:rPr lang="fr-FR" sz="1600" dirty="0"/>
              <a:t>Thierry Paper a suivi un premier et un deuxième cycle en </a:t>
            </a:r>
            <a:r>
              <a:rPr lang="fr-FR" sz="1600" b="1" dirty="0"/>
              <a:t>études pharmaceutiques à l’Université Paris V</a:t>
            </a:r>
            <a:r>
              <a:rPr lang="fr-FR" sz="1600" dirty="0"/>
              <a:t>, complétés par un </a:t>
            </a:r>
            <a:r>
              <a:rPr lang="fr-FR" sz="1600" b="1" dirty="0"/>
              <a:t>DES de biologie médicale</a:t>
            </a:r>
            <a:r>
              <a:rPr lang="fr-FR" sz="1600" dirty="0"/>
              <a:t>, puis un </a:t>
            </a:r>
            <a:r>
              <a:rPr lang="fr-FR" sz="1600" b="1" dirty="0"/>
              <a:t>MBA à l’École nationale des Ponts et Chaussées</a:t>
            </a:r>
            <a:r>
              <a:rPr lang="fr-FR" sz="1600" dirty="0"/>
              <a:t>, Cofondateur et dirigeant du groupe </a:t>
            </a:r>
            <a:r>
              <a:rPr lang="fr-FR" sz="1600" b="1" dirty="0"/>
              <a:t>BIOSYNEX</a:t>
            </a:r>
            <a:r>
              <a:rPr lang="fr-FR" sz="1600" dirty="0"/>
              <a:t>, spécialiste des </a:t>
            </a:r>
            <a:r>
              <a:rPr lang="fr-FR" sz="1600" b="1" dirty="0"/>
              <a:t>tests de diagnostic rapide</a:t>
            </a:r>
            <a:r>
              <a:rPr lang="fr-FR" sz="1600" dirty="0"/>
              <a:t> et acteur majeur du diagnostic in vitro. Basé dans l’Eurométropole de Strasbourg, il incarne une trajectoire où la rigueur scientifique s’allie à une capacité rare à industrialiser et déployer des solutions de santé utiles. </a:t>
            </a:r>
          </a:p>
          <a:p>
            <a:r>
              <a:rPr lang="fr-FR" sz="1600" dirty="0"/>
              <a:t>Il débute son parcours dans l’industrie du diagnostic chez </a:t>
            </a:r>
            <a:r>
              <a:rPr lang="fr-FR" sz="1600" b="1" dirty="0" err="1"/>
              <a:t>Orgenics</a:t>
            </a:r>
            <a:r>
              <a:rPr lang="fr-FR" sz="1600" dirty="0"/>
              <a:t>, puis dirige des missions de développement, d’innovation et d’exploitation (Matara, laboratoire J-P Accary), tout en fondant </a:t>
            </a:r>
            <a:r>
              <a:rPr lang="fr-FR" sz="1600" b="1" dirty="0" err="1"/>
              <a:t>Axodev</a:t>
            </a:r>
            <a:r>
              <a:rPr lang="fr-FR" sz="1600" dirty="0"/>
              <a:t>, structure de business </a:t>
            </a:r>
            <a:r>
              <a:rPr lang="fr-FR" sz="1600" dirty="0" err="1"/>
              <a:t>development</a:t>
            </a:r>
            <a:r>
              <a:rPr lang="fr-FR" sz="1600" dirty="0"/>
              <a:t> dédiée au diagnostic. </a:t>
            </a:r>
          </a:p>
          <a:p>
            <a:r>
              <a:rPr lang="fr-FR" sz="1600" dirty="0"/>
              <a:t>En 2005, il participe à la création de </a:t>
            </a:r>
            <a:r>
              <a:rPr lang="fr-FR" sz="1600" b="1" dirty="0"/>
              <a:t>BIOSYNEX</a:t>
            </a:r>
            <a:r>
              <a:rPr lang="fr-FR" sz="1600" dirty="0"/>
              <a:t> et en pilote durablement le développement opérationnel, industriel et international. Son attachement à l’</a:t>
            </a:r>
            <a:r>
              <a:rPr lang="fr-FR" sz="1600" b="1" dirty="0"/>
              <a:t>Alsace</a:t>
            </a:r>
            <a:r>
              <a:rPr lang="fr-FR" sz="1600" dirty="0"/>
              <a:t> se traduit par l’ancrage et la croissance d’un champion régional de la santé, au service des patients et des territoires.</a:t>
            </a:r>
          </a:p>
        </p:txBody>
      </p:sp>
      <p:pic>
        <p:nvPicPr>
          <p:cNvPr id="6" name="Espace réservé du contenu 5">
            <a:extLst>
              <a:ext uri="{FF2B5EF4-FFF2-40B4-BE49-F238E27FC236}">
                <a16:creationId xmlns:a16="http://schemas.microsoft.com/office/drawing/2014/main" id="{A216463F-4453-21EF-A533-FBF43476BDD2}"/>
              </a:ext>
            </a:extLst>
          </p:cNvPr>
          <p:cNvPicPr>
            <a:picLocks noGrp="1" noChangeAspect="1"/>
          </p:cNvPicPr>
          <p:nvPr>
            <p:ph sz="half" idx="2"/>
          </p:nvPr>
        </p:nvPicPr>
        <p:blipFill>
          <a:blip r:embed="rId2"/>
          <a:srcRect t="4759" b="13725"/>
          <a:stretch>
            <a:fillRect/>
          </a:stretch>
        </p:blipFill>
        <p:spPr>
          <a:xfrm>
            <a:off x="7934631" y="1672954"/>
            <a:ext cx="4055807" cy="4624607"/>
          </a:xfrm>
          <a:prstGeom prst="rect">
            <a:avLst/>
          </a:prstGeom>
        </p:spPr>
      </p:pic>
      <p:pic>
        <p:nvPicPr>
          <p:cNvPr id="4" name="Image 3">
            <a:extLst>
              <a:ext uri="{FF2B5EF4-FFF2-40B4-BE49-F238E27FC236}">
                <a16:creationId xmlns:a16="http://schemas.microsoft.com/office/drawing/2014/main" id="{42E73068-506B-B0F3-56C7-007BC072A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AB073F6E-76C6-9B99-CF2E-C650C0382CE2}"/>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17605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70C6-AB7F-983D-D246-6463213C8E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6CA41-8782-58B0-9DA1-F0ADD93676F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b="1" dirty="0"/>
              <a:t>Bernard Kress — (</a:t>
            </a:r>
            <a:r>
              <a:rPr lang="fr-FR" b="1" dirty="0" err="1"/>
              <a:t>GoogleGlass</a:t>
            </a:r>
            <a:r>
              <a:rPr lang="fr-FR" b="1" dirty="0"/>
              <a:t>) 111 brevets</a:t>
            </a:r>
          </a:p>
        </p:txBody>
      </p:sp>
      <p:sp>
        <p:nvSpPr>
          <p:cNvPr id="3" name="Espace réservé du contenu 2">
            <a:extLst>
              <a:ext uri="{FF2B5EF4-FFF2-40B4-BE49-F238E27FC236}">
                <a16:creationId xmlns:a16="http://schemas.microsoft.com/office/drawing/2014/main" id="{2E735D5B-1E91-BB68-0CBD-5C80BB8BD0BF}"/>
              </a:ext>
            </a:extLst>
          </p:cNvPr>
          <p:cNvSpPr>
            <a:spLocks noGrp="1"/>
          </p:cNvSpPr>
          <p:nvPr>
            <p:ph sz="half" idx="1"/>
          </p:nvPr>
        </p:nvSpPr>
        <p:spPr>
          <a:xfrm>
            <a:off x="110793" y="1859797"/>
            <a:ext cx="7091673" cy="4759664"/>
          </a:xfrm>
        </p:spPr>
        <p:txBody>
          <a:bodyPr vert="horz" lIns="91440" tIns="45720" rIns="91440" bIns="45720" rtlCol="0" anchor="t">
            <a:noAutofit/>
          </a:bodyPr>
          <a:lstStyle/>
          <a:p>
            <a:pPr marL="0" indent="0">
              <a:buNone/>
            </a:pPr>
            <a:r>
              <a:rPr lang="fr-FR" sz="1600" dirty="0"/>
              <a:t>Bernard Kress est un ingénieur et inventeur de renommée mondiale, actuellement Directeur du département d'ingénierie optique chez Google </a:t>
            </a:r>
            <a:r>
              <a:rPr lang="fr-FR" sz="1600" dirty="0" err="1"/>
              <a:t>Labs</a:t>
            </a:r>
            <a:r>
              <a:rPr lang="fr-FR" sz="1600" dirty="0"/>
              <a:t>. Il possède une solide formation académique, ayant obtenu une Habilitation à Diriger des Recherches de l'Université de Haute-Alsace à Mulhouse, un doctorat en systèmes photoniques de l'Université de Strasbourg en collaboration avec UC San Diego, et un diplôme d'ingénieur en physique de l'École Nationale Supérieure de Physique de Strasbourg. Sa carrière est marquée par son expertise en optique, en micro-optique, en nanophotonique et en holographie </a:t>
            </a:r>
          </a:p>
          <a:p>
            <a:pPr marL="0" indent="0">
              <a:buNone/>
            </a:pPr>
            <a:r>
              <a:rPr lang="fr-FR" sz="1600" dirty="0"/>
              <a:t>En tant qu'architecte optique principal des Google Glass, il a relevé le défi complexe de miniaturiser des systèmes optiques avancés pour des dispositifs portables. </a:t>
            </a:r>
          </a:p>
          <a:p>
            <a:pPr marL="0" indent="0">
              <a:buNone/>
            </a:pPr>
            <a:r>
              <a:rPr lang="fr-FR" sz="1600" dirty="0"/>
              <a:t>Chez Microsoft, il a continué d'innover dans le domaine de la micro-optique et de la nanophotonique, contribuant au succès des HoloLens. </a:t>
            </a:r>
          </a:p>
          <a:p>
            <a:pPr marL="0" indent="0">
              <a:buNone/>
            </a:pPr>
            <a:r>
              <a:rPr lang="fr-FR" sz="1600" dirty="0"/>
              <a:t>Bernard Kress allie aussi un fort ancrage dans sa terre d’origine, l’Alsace, avec un parcours aujourd’hui international (il est basé en Californie), mais conserve des attaches solides en Alsace. Collectionneur de Bugatti... Bernard Kress était finaliste du Prix national Marius Lavet en 2025</a:t>
            </a:r>
          </a:p>
          <a:p>
            <a:pPr marL="0" indent="0">
              <a:buNone/>
            </a:pPr>
            <a:r>
              <a:rPr lang="fr-FR" sz="1400" dirty="0"/>
              <a:t> </a:t>
            </a:r>
          </a:p>
          <a:p>
            <a:pPr marL="0" indent="0">
              <a:buNone/>
            </a:pPr>
            <a:endParaRPr lang="fr-FR" sz="1050" dirty="0"/>
          </a:p>
        </p:txBody>
      </p:sp>
      <p:pic>
        <p:nvPicPr>
          <p:cNvPr id="6" name="Espace réservé du contenu 5">
            <a:extLst>
              <a:ext uri="{FF2B5EF4-FFF2-40B4-BE49-F238E27FC236}">
                <a16:creationId xmlns:a16="http://schemas.microsoft.com/office/drawing/2014/main" id="{B6D4A942-69E6-6BA8-90B2-F7B1850BDFAC}"/>
              </a:ext>
            </a:extLst>
          </p:cNvPr>
          <p:cNvPicPr>
            <a:picLocks noGrp="1" noChangeAspect="1"/>
          </p:cNvPicPr>
          <p:nvPr>
            <p:ph sz="half" idx="2"/>
          </p:nvPr>
        </p:nvPicPr>
        <p:blipFill>
          <a:blip r:embed="rId2"/>
          <a:srcRect/>
          <a:stretch/>
        </p:blipFill>
        <p:spPr>
          <a:xfrm>
            <a:off x="7286045" y="2093976"/>
            <a:ext cx="4691307" cy="4096512"/>
          </a:xfrm>
          <a:prstGeom prst="rect">
            <a:avLst/>
          </a:prstGeom>
        </p:spPr>
      </p:pic>
      <p:pic>
        <p:nvPicPr>
          <p:cNvPr id="4" name="Image 3">
            <a:extLst>
              <a:ext uri="{FF2B5EF4-FFF2-40B4-BE49-F238E27FC236}">
                <a16:creationId xmlns:a16="http://schemas.microsoft.com/office/drawing/2014/main" id="{7798961E-DEF5-FA60-D1CC-8E94679453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055ECC32-D42D-8186-4112-216D86630ACB}"/>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
        <p:nvSpPr>
          <p:cNvPr id="5" name="Rectangle 2">
            <a:extLst>
              <a:ext uri="{FF2B5EF4-FFF2-40B4-BE49-F238E27FC236}">
                <a16:creationId xmlns:a16="http://schemas.microsoft.com/office/drawing/2014/main" id="{44F338CF-D115-5D97-A16B-02BF7FC699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81" name="Image 2" descr="Bernard Kress, bugattiste originaire d’Alsace mais habitant aux États-Unis et propriétaire de deux Bugatti, en compagnie de son fils Rémy devant une des Bugatti Atalante SC du Musée de l’auto de Mulhouse.  Photo Samuel Coulon">
            <a:extLst>
              <a:ext uri="{FF2B5EF4-FFF2-40B4-BE49-F238E27FC236}">
                <a16:creationId xmlns:a16="http://schemas.microsoft.com/office/drawing/2014/main" id="{9AACAFAA-11B1-5036-445D-81F095D13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260" r="12817"/>
          <a:stretch>
            <a:fillRect/>
          </a:stretch>
        </p:blipFill>
        <p:spPr bwMode="auto">
          <a:xfrm>
            <a:off x="7137736" y="4923998"/>
            <a:ext cx="2493962" cy="168751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5B669D3-88BF-2553-3632-6BFDF2B3587C}"/>
              </a:ext>
            </a:extLst>
          </p:cNvPr>
          <p:cNvSpPr txBox="1"/>
          <p:nvPr/>
        </p:nvSpPr>
        <p:spPr>
          <a:xfrm>
            <a:off x="3018773" y="322047"/>
            <a:ext cx="5860259" cy="369332"/>
          </a:xfrm>
          <a:prstGeom prst="rect">
            <a:avLst/>
          </a:prstGeom>
          <a:noFill/>
        </p:spPr>
        <p:txBody>
          <a:bodyPr wrap="none" rtlCol="0">
            <a:spAutoFit/>
          </a:bodyPr>
          <a:lstStyle/>
          <a:p>
            <a:r>
              <a:rPr lang="fr-FR" b="1" dirty="0">
                <a:solidFill>
                  <a:srgbClr val="FF0000"/>
                </a:solidFill>
              </a:rPr>
              <a:t>HORS CONCOURS, PROPOSE POUR UN BRETZEL D’OR</a:t>
            </a:r>
          </a:p>
        </p:txBody>
      </p:sp>
    </p:spTree>
    <p:extLst>
      <p:ext uri="{BB962C8B-B14F-4D97-AF65-F5344CB8AC3E}">
        <p14:creationId xmlns:p14="http://schemas.microsoft.com/office/powerpoint/2010/main" val="277193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E400B69-B9B1-0A60-A900-3752EEEF476B}"/>
              </a:ext>
            </a:extLst>
          </p:cNvPr>
          <p:cNvSpPr>
            <a:spLocks noGrp="1"/>
          </p:cNvSpPr>
          <p:nvPr>
            <p:ph type="title"/>
          </p:nvPr>
        </p:nvSpPr>
        <p:spPr>
          <a:xfrm>
            <a:off x="764948" y="3499075"/>
            <a:ext cx="6638741" cy="3142889"/>
          </a:xfrm>
        </p:spPr>
        <p:txBody>
          <a:bodyPr>
            <a:normAutofit fontScale="90000"/>
          </a:bodyPr>
          <a:lstStyle/>
          <a:p>
            <a:br>
              <a:rPr lang="fr-FR" sz="2800" dirty="0">
                <a:solidFill>
                  <a:srgbClr val="FFFFFF"/>
                </a:solidFill>
              </a:rPr>
            </a:br>
            <a:r>
              <a:rPr lang="fr-FR" sz="2800" dirty="0">
                <a:solidFill>
                  <a:srgbClr val="FFFFFF"/>
                </a:solidFill>
              </a:rPr>
              <a:t>L’Alsace a une tradition forte d’</a:t>
            </a:r>
            <a:r>
              <a:rPr lang="fr-FR" sz="2800" b="1" dirty="0">
                <a:solidFill>
                  <a:srgbClr val="FFFFFF"/>
                </a:solidFill>
              </a:rPr>
              <a:t>industrie, d’inventivité, de rigueur et d’entrepreneuriat</a:t>
            </a:r>
            <a:r>
              <a:rPr lang="fr-FR" sz="2800" dirty="0">
                <a:solidFill>
                  <a:srgbClr val="FFFFFF"/>
                </a:solidFill>
              </a:rPr>
              <a:t>.</a:t>
            </a:r>
            <a:br>
              <a:rPr lang="fr-FR" sz="2800" dirty="0">
                <a:solidFill>
                  <a:srgbClr val="FFFFFF"/>
                </a:solidFill>
              </a:rPr>
            </a:br>
            <a:r>
              <a:rPr lang="fr-FR" sz="2800" dirty="0">
                <a:solidFill>
                  <a:srgbClr val="FFFFFF"/>
                </a:solidFill>
              </a:rPr>
              <a:t>Un partenariat Bretzels d’Or × Prix Lavet permet de raconter ces parcours de manière incarnée : </a:t>
            </a:r>
            <a:r>
              <a:rPr lang="fr-FR" sz="2800" b="1" dirty="0">
                <a:solidFill>
                  <a:srgbClr val="FFFFFF"/>
                </a:solidFill>
              </a:rPr>
              <a:t>des ingénieurs qui innovent, industrialisent, et transforment le réel</a:t>
            </a:r>
            <a:r>
              <a:rPr lang="fr-FR" sz="2800" dirty="0">
                <a:solidFill>
                  <a:srgbClr val="FFFFFF"/>
                </a:solidFill>
              </a:rPr>
              <a:t>, tout en restant fidèles à un esprit de simplicité et d’engagement.</a:t>
            </a:r>
            <a:br>
              <a:rPr lang="fr-FR" sz="2800" dirty="0">
                <a:solidFill>
                  <a:srgbClr val="FFFFFF"/>
                </a:solidFill>
              </a:rPr>
            </a:br>
            <a:endParaRPr lang="fr-FR" sz="2800" dirty="0">
              <a:solidFill>
                <a:srgbClr val="FFFFFF"/>
              </a:solidFill>
            </a:endParaRPr>
          </a:p>
        </p:txBody>
      </p:sp>
      <p:sp>
        <p:nvSpPr>
          <p:cNvPr id="13" name="Freeform: Shape 12">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contenu 4">
            <a:extLst>
              <a:ext uri="{FF2B5EF4-FFF2-40B4-BE49-F238E27FC236}">
                <a16:creationId xmlns:a16="http://schemas.microsoft.com/office/drawing/2014/main" id="{65BDD170-A39E-70A9-F5CA-587DC280CA21}"/>
              </a:ext>
            </a:extLst>
          </p:cNvPr>
          <p:cNvSpPr>
            <a:spLocks noGrp="1"/>
          </p:cNvSpPr>
          <p:nvPr>
            <p:ph sz="half" idx="1"/>
          </p:nvPr>
        </p:nvSpPr>
        <p:spPr>
          <a:xfrm>
            <a:off x="3711939" y="81599"/>
            <a:ext cx="3860222" cy="2980240"/>
          </a:xfrm>
        </p:spPr>
        <p:txBody>
          <a:bodyPr anchor="ctr">
            <a:normAutofit lnSpcReduction="10000"/>
          </a:bodyPr>
          <a:lstStyle/>
          <a:p>
            <a:pPr marL="0" indent="0" algn="ctr">
              <a:buNone/>
            </a:pPr>
            <a:r>
              <a:rPr lang="fr-FR" sz="1400" b="1" dirty="0"/>
              <a:t>Même philosophie : célébrer des personnes qui font rayonner un territoire par leurs actions</a:t>
            </a:r>
          </a:p>
          <a:p>
            <a:pPr algn="ctr"/>
            <a:r>
              <a:rPr lang="fr-FR" sz="1400" dirty="0"/>
              <a:t>Les </a:t>
            </a:r>
            <a:r>
              <a:rPr lang="fr-FR" sz="1400" b="1" dirty="0"/>
              <a:t>Bretzels d’Or</a:t>
            </a:r>
            <a:r>
              <a:rPr lang="fr-FR" sz="1400" dirty="0"/>
              <a:t> distinguent des personnes (ou structures) qui contribuent de manière remarquable au </a:t>
            </a:r>
            <a:r>
              <a:rPr lang="fr-FR" sz="1400" b="1" dirty="0"/>
              <a:t>dynamisme et à la renommée de l’Alsace</a:t>
            </a:r>
            <a:r>
              <a:rPr lang="fr-FR" sz="1400" dirty="0"/>
              <a:t>, dans une démarche de mise en lumière de talents alsaciens. </a:t>
            </a:r>
            <a:br>
              <a:rPr lang="fr-FR" sz="1400" dirty="0"/>
            </a:br>
            <a:r>
              <a:rPr lang="fr-FR" sz="1400" dirty="0"/>
              <a:t>Le </a:t>
            </a:r>
            <a:r>
              <a:rPr lang="fr-FR" sz="1400" b="1" dirty="0"/>
              <a:t>Prix Marius Lavet</a:t>
            </a:r>
            <a:r>
              <a:rPr lang="fr-FR" sz="1400" dirty="0"/>
              <a:t> valorise des ingénieurs-inventeurs dont les réalisations ont un impact tangible sur la société — </a:t>
            </a:r>
            <a:br>
              <a:rPr lang="fr-FR" sz="1400" dirty="0"/>
            </a:br>
            <a:r>
              <a:rPr lang="fr-FR" sz="1400" dirty="0"/>
              <a:t>et l’Alsace est une terre féconde </a:t>
            </a:r>
            <a:br>
              <a:rPr lang="fr-FR" sz="1400" dirty="0"/>
            </a:br>
            <a:r>
              <a:rPr lang="fr-FR" sz="1400" dirty="0"/>
              <a:t>en profils de ce type.</a:t>
            </a:r>
          </a:p>
          <a:p>
            <a:pPr marL="0" indent="0" algn="ctr">
              <a:buNone/>
            </a:pPr>
            <a:endParaRPr lang="fr-FR" sz="1400" dirty="0"/>
          </a:p>
        </p:txBody>
      </p:sp>
      <p:sp>
        <p:nvSpPr>
          <p:cNvPr id="19" name="Freeform: Shape 18">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336C1BA8-D0C3-3452-B9E8-FFA406E4536B}"/>
              </a:ext>
            </a:extLst>
          </p:cNvPr>
          <p:cNvSpPr>
            <a:spLocks noGrp="1"/>
          </p:cNvSpPr>
          <p:nvPr>
            <p:ph sz="half" idx="2"/>
          </p:nvPr>
        </p:nvSpPr>
        <p:spPr>
          <a:xfrm>
            <a:off x="8076021" y="2927367"/>
            <a:ext cx="4211907" cy="3661724"/>
          </a:xfrm>
        </p:spPr>
        <p:txBody>
          <a:bodyPr anchor="ctr">
            <a:normAutofit lnSpcReduction="10000"/>
          </a:bodyPr>
          <a:lstStyle/>
          <a:p>
            <a:r>
              <a:rPr lang="fr-FR" sz="2000" dirty="0"/>
              <a:t>L’Institut qui porte les Bretzels d’Or s’inscrit dans une tradition vivante : préserver une culture, mais aussi la faire évoluer dans un monde qui “s’accélère” et “se numérise”. </a:t>
            </a:r>
          </a:p>
          <a:p>
            <a:r>
              <a:rPr lang="fr-FR" sz="2000" dirty="0"/>
              <a:t>Le Prix Lavet porte exactement la même tension constructive : </a:t>
            </a:r>
            <a:r>
              <a:rPr lang="fr-FR" sz="2000" b="1" dirty="0"/>
              <a:t>transmettre des valeurs</a:t>
            </a:r>
            <a:r>
              <a:rPr lang="fr-FR" sz="2000" dirty="0"/>
              <a:t> tout en célébrant des ingénieurs capables de produire des solutions modernes (industrie, santé, énergie, numérique).</a:t>
            </a:r>
          </a:p>
        </p:txBody>
      </p:sp>
      <p:sp>
        <p:nvSpPr>
          <p:cNvPr id="7" name="ZoneTexte 6">
            <a:extLst>
              <a:ext uri="{FF2B5EF4-FFF2-40B4-BE49-F238E27FC236}">
                <a16:creationId xmlns:a16="http://schemas.microsoft.com/office/drawing/2014/main" id="{7A12959E-5D6D-068A-DCF9-591A3B362656}"/>
              </a:ext>
            </a:extLst>
          </p:cNvPr>
          <p:cNvSpPr txBox="1"/>
          <p:nvPr/>
        </p:nvSpPr>
        <p:spPr>
          <a:xfrm>
            <a:off x="914400" y="3129196"/>
            <a:ext cx="5193986" cy="523220"/>
          </a:xfrm>
          <a:prstGeom prst="rect">
            <a:avLst/>
          </a:prstGeom>
          <a:noFill/>
        </p:spPr>
        <p:txBody>
          <a:bodyPr wrap="none" rtlCol="0">
            <a:spAutoFit/>
          </a:bodyPr>
          <a:lstStyle/>
          <a:p>
            <a:r>
              <a:rPr lang="fr-FR" sz="2800" b="1" dirty="0">
                <a:solidFill>
                  <a:srgbClr val="F94286"/>
                </a:solidFill>
              </a:rPr>
              <a:t>Un Bretzel d’or « Marius Lavet »</a:t>
            </a:r>
          </a:p>
        </p:txBody>
      </p:sp>
      <p:pic>
        <p:nvPicPr>
          <p:cNvPr id="8" name="Image 7" descr="Une image contenant texte, Police, Graphique, logo&#10;&#10;Description générée automatiquement">
            <a:extLst>
              <a:ext uri="{FF2B5EF4-FFF2-40B4-BE49-F238E27FC236}">
                <a16:creationId xmlns:a16="http://schemas.microsoft.com/office/drawing/2014/main" id="{3F355AF1-CECF-8FAC-61B5-447F6A0DE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828" y="1214152"/>
            <a:ext cx="2009494" cy="1306172"/>
          </a:xfrm>
          <a:prstGeom prst="rect">
            <a:avLst/>
          </a:prstGeom>
        </p:spPr>
      </p:pic>
      <p:pic>
        <p:nvPicPr>
          <p:cNvPr id="9" name="Picture 2">
            <a:extLst>
              <a:ext uri="{FF2B5EF4-FFF2-40B4-BE49-F238E27FC236}">
                <a16:creationId xmlns:a16="http://schemas.microsoft.com/office/drawing/2014/main" id="{647B100C-9844-CCB7-F8AD-2E5BD9E7B9A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2500" l="0" r="95862">
                        <a14:foregroundMark x1="50345" y1="67500" x2="53793" y2="68750"/>
                        <a14:foregroundMark x1="65517" y1="32500" x2="65517" y2="32500"/>
                        <a14:foregroundMark x1="0" y1="91250" x2="34483" y2="95000"/>
                        <a14:foregroundMark x1="34483" y1="95000" x2="83448" y2="90000"/>
                        <a14:foregroundMark x1="83448" y1="90000" x2="93103" y2="90000"/>
                        <a14:foregroundMark x1="95862" y1="91250" x2="0" y2="92500"/>
                      </a14:backgroundRemoval>
                    </a14:imgEffect>
                  </a14:imgLayer>
                </a14:imgProps>
              </a:ext>
              <a:ext uri="{28A0092B-C50C-407E-A947-70E740481C1C}">
                <a14:useLocalDpi xmlns:a14="http://schemas.microsoft.com/office/drawing/2010/main" val="0"/>
              </a:ext>
            </a:extLst>
          </a:blip>
          <a:srcRect/>
          <a:stretch>
            <a:fillRect/>
          </a:stretch>
        </p:blipFill>
        <p:spPr bwMode="auto">
          <a:xfrm>
            <a:off x="8709429" y="1046731"/>
            <a:ext cx="3356641" cy="1851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onds de dotation | Institut des Arts et Traditions Populaires d'Alsace">
            <a:extLst>
              <a:ext uri="{FF2B5EF4-FFF2-40B4-BE49-F238E27FC236}">
                <a16:creationId xmlns:a16="http://schemas.microsoft.com/office/drawing/2014/main" id="{D84ACF07-565F-C255-4A0E-65DDDE60EBE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343" b="51627" l="42020" r="63869"/>
                    </a14:imgEffect>
                  </a14:imgLayer>
                </a14:imgProps>
              </a:ext>
              <a:ext uri="{28A0092B-C50C-407E-A947-70E740481C1C}">
                <a14:useLocalDpi xmlns:a14="http://schemas.microsoft.com/office/drawing/2010/main" val="0"/>
              </a:ext>
            </a:extLst>
          </a:blip>
          <a:srcRect l="39289" t="32182" r="33400" b="46212"/>
          <a:stretch>
            <a:fillRect/>
          </a:stretch>
        </p:blipFill>
        <p:spPr bwMode="auto">
          <a:xfrm>
            <a:off x="6293108" y="3184154"/>
            <a:ext cx="1288466" cy="93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6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83C51-4E2F-1C9F-6784-A143141740FE}"/>
              </a:ext>
            </a:extLst>
          </p:cNvPr>
          <p:cNvSpPr>
            <a:spLocks noGrp="1"/>
          </p:cNvSpPr>
          <p:nvPr>
            <p:ph type="title"/>
          </p:nvPr>
        </p:nvSpPr>
        <p:spPr>
          <a:xfrm>
            <a:off x="0" y="336197"/>
            <a:ext cx="12192000" cy="1012156"/>
          </a:xfrm>
          <a:solidFill>
            <a:schemeClr val="tx1">
              <a:lumMod val="50000"/>
              <a:lumOff val="50000"/>
            </a:schemeClr>
          </a:solidFill>
        </p:spPr>
        <p:txBody>
          <a:bodyPr/>
          <a:lstStyle/>
          <a:p>
            <a:r>
              <a:rPr lang="fr-FR" b="1" dirty="0">
                <a:solidFill>
                  <a:schemeClr val="bg1">
                    <a:lumMod val="95000"/>
                  </a:schemeClr>
                </a:solidFill>
              </a:rPr>
              <a:t>      Organisation</a:t>
            </a:r>
          </a:p>
        </p:txBody>
      </p:sp>
      <p:sp>
        <p:nvSpPr>
          <p:cNvPr id="3" name="Espace réservé du texte 2">
            <a:extLst>
              <a:ext uri="{FF2B5EF4-FFF2-40B4-BE49-F238E27FC236}">
                <a16:creationId xmlns:a16="http://schemas.microsoft.com/office/drawing/2014/main" id="{567DAC2A-95AE-4DF8-B7B8-DE1393F11103}"/>
              </a:ext>
            </a:extLst>
          </p:cNvPr>
          <p:cNvSpPr>
            <a:spLocks noGrp="1"/>
          </p:cNvSpPr>
          <p:nvPr>
            <p:ph type="body" idx="1"/>
          </p:nvPr>
        </p:nvSpPr>
        <p:spPr>
          <a:xfrm>
            <a:off x="661988" y="1681163"/>
            <a:ext cx="5335587" cy="457603"/>
          </a:xfrm>
          <a:solidFill>
            <a:srgbClr val="F94286"/>
          </a:solidFill>
        </p:spPr>
        <p:txBody>
          <a:bodyPr>
            <a:normAutofit lnSpcReduction="10000"/>
          </a:bodyPr>
          <a:lstStyle/>
          <a:p>
            <a:r>
              <a:rPr lang="fr-FR" dirty="0">
                <a:solidFill>
                  <a:schemeClr val="bg1"/>
                </a:solidFill>
              </a:rPr>
              <a:t>Comité Lavet </a:t>
            </a:r>
            <a:r>
              <a:rPr lang="fr-FR" sz="2800" dirty="0">
                <a:solidFill>
                  <a:schemeClr val="bg1"/>
                </a:solidFill>
              </a:rPr>
              <a:t>Alsace</a:t>
            </a:r>
            <a:endParaRPr lang="fr-FR" dirty="0">
              <a:solidFill>
                <a:schemeClr val="bg1"/>
              </a:solidFill>
            </a:endParaRPr>
          </a:p>
        </p:txBody>
      </p:sp>
      <p:sp>
        <p:nvSpPr>
          <p:cNvPr id="4" name="Espace réservé du contenu 3">
            <a:extLst>
              <a:ext uri="{FF2B5EF4-FFF2-40B4-BE49-F238E27FC236}">
                <a16:creationId xmlns:a16="http://schemas.microsoft.com/office/drawing/2014/main" id="{6F8159FC-D149-CE54-822C-094CBD8829C4}"/>
              </a:ext>
            </a:extLst>
          </p:cNvPr>
          <p:cNvSpPr>
            <a:spLocks noGrp="1"/>
          </p:cNvSpPr>
          <p:nvPr>
            <p:ph sz="half" idx="2"/>
          </p:nvPr>
        </p:nvSpPr>
        <p:spPr>
          <a:xfrm>
            <a:off x="661988" y="2138766"/>
            <a:ext cx="5335587" cy="4050897"/>
          </a:xfrm>
          <a:solidFill>
            <a:srgbClr val="FFD1DE"/>
          </a:solidFill>
        </p:spPr>
        <p:txBody>
          <a:bodyPr>
            <a:normAutofit fontScale="92500" lnSpcReduction="20000"/>
          </a:bodyPr>
          <a:lstStyle/>
          <a:p>
            <a:pPr marL="0" indent="0">
              <a:buNone/>
            </a:pPr>
            <a:r>
              <a:rPr lang="fr-FR" sz="1600" b="1" dirty="0"/>
              <a:t>Composition</a:t>
            </a:r>
            <a:r>
              <a:rPr lang="fr-FR" sz="1600" dirty="0"/>
              <a:t> : une dizaine de personnes du monde des ingénieurs, </a:t>
            </a:r>
            <a:r>
              <a:rPr lang="fr-FR" sz="1600" dirty="0" err="1"/>
              <a:t>Arisal</a:t>
            </a:r>
            <a:r>
              <a:rPr lang="fr-FR" sz="1600" dirty="0"/>
              <a:t> et représentants de l’Institut</a:t>
            </a:r>
          </a:p>
          <a:p>
            <a:pPr marL="0" indent="0">
              <a:buNone/>
            </a:pPr>
            <a:r>
              <a:rPr lang="fr-FR" sz="1600" b="1" dirty="0"/>
              <a:t>Mission</a:t>
            </a:r>
            <a:r>
              <a:rPr lang="fr-FR" sz="1600" dirty="0"/>
              <a:t> :</a:t>
            </a:r>
          </a:p>
          <a:p>
            <a:pPr marL="273050" indent="-273050">
              <a:buFont typeface="+mj-lt"/>
              <a:buAutoNum type="arabicPeriod"/>
            </a:pPr>
            <a:r>
              <a:rPr lang="fr-FR" sz="1600" dirty="0"/>
              <a:t> identifier des nominés pour constituer une liste d’ingénieurs-alsaciens et documenter la présentation du parcours d’ingénieur</a:t>
            </a:r>
          </a:p>
          <a:p>
            <a:pPr marL="273050" indent="-273050">
              <a:buFont typeface="+mj-lt"/>
              <a:buAutoNum type="arabicPeriod"/>
            </a:pPr>
            <a:r>
              <a:rPr lang="fr-FR" sz="1600" dirty="0"/>
              <a:t>sélectionner une liste réduite d’une dizaine de nominés et rédiger une fiche détaillée sur chacun</a:t>
            </a:r>
          </a:p>
          <a:p>
            <a:pPr marL="273050" indent="-273050">
              <a:buFont typeface="+mj-lt"/>
              <a:buAutoNum type="arabicPeriod"/>
            </a:pPr>
            <a:r>
              <a:rPr lang="fr-FR" sz="1600" dirty="0"/>
              <a:t>sélectionner les 5 finalistes  par un processus de « duels de Condorcet »</a:t>
            </a:r>
          </a:p>
          <a:p>
            <a:pPr marL="273050" indent="-273050">
              <a:buFont typeface="+mj-lt"/>
              <a:buAutoNum type="arabicPeriod"/>
            </a:pPr>
            <a:r>
              <a:rPr lang="fr-FR" sz="1600" dirty="0"/>
              <a:t>Communiquer et participer à l’organisation de la séquence de remise de prix, diffuser dans ses réseaux</a:t>
            </a:r>
          </a:p>
          <a:p>
            <a:pPr marL="273050" indent="-273050">
              <a:buFont typeface="+mj-lt"/>
              <a:buAutoNum type="arabicPeriod"/>
            </a:pPr>
            <a:r>
              <a:rPr lang="fr-FR" sz="1600" dirty="0">
                <a:solidFill>
                  <a:srgbClr val="FF0000"/>
                </a:solidFill>
              </a:rPr>
              <a:t>Veiller à la bonne symbiose avec l’animation et la communication des Bretzel d’or</a:t>
            </a:r>
          </a:p>
          <a:p>
            <a:pPr marL="0" indent="0">
              <a:buNone/>
            </a:pPr>
            <a:r>
              <a:rPr lang="fr-FR" sz="1600" i="1" dirty="0"/>
              <a:t>Le Comité Lavet Alsace est la cheville ouvrière de cette opération.</a:t>
            </a:r>
          </a:p>
        </p:txBody>
      </p:sp>
      <p:sp>
        <p:nvSpPr>
          <p:cNvPr id="5" name="Espace réservé du texte 4">
            <a:extLst>
              <a:ext uri="{FF2B5EF4-FFF2-40B4-BE49-F238E27FC236}">
                <a16:creationId xmlns:a16="http://schemas.microsoft.com/office/drawing/2014/main" id="{1791ED30-FA03-BFB5-DA57-1D267FD7D8FE}"/>
              </a:ext>
            </a:extLst>
          </p:cNvPr>
          <p:cNvSpPr>
            <a:spLocks noGrp="1"/>
          </p:cNvSpPr>
          <p:nvPr>
            <p:ph type="body" sz="quarter" idx="3"/>
          </p:nvPr>
        </p:nvSpPr>
        <p:spPr>
          <a:xfrm>
            <a:off x="6172200" y="1681163"/>
            <a:ext cx="5357812" cy="457603"/>
          </a:xfrm>
          <a:solidFill>
            <a:srgbClr val="FF0000"/>
          </a:solidFill>
        </p:spPr>
        <p:txBody>
          <a:bodyPr>
            <a:normAutofit lnSpcReduction="10000"/>
          </a:bodyPr>
          <a:lstStyle/>
          <a:p>
            <a:pPr algn="ctr"/>
            <a:r>
              <a:rPr lang="fr-FR" sz="2800" dirty="0">
                <a:solidFill>
                  <a:schemeClr val="bg1"/>
                </a:solidFill>
              </a:rPr>
              <a:t>Jury</a:t>
            </a:r>
          </a:p>
        </p:txBody>
      </p:sp>
      <p:sp>
        <p:nvSpPr>
          <p:cNvPr id="6" name="Espace réservé du contenu 5">
            <a:extLst>
              <a:ext uri="{FF2B5EF4-FFF2-40B4-BE49-F238E27FC236}">
                <a16:creationId xmlns:a16="http://schemas.microsoft.com/office/drawing/2014/main" id="{EC01FC2C-3C43-FF77-8D9A-F574D022BE69}"/>
              </a:ext>
            </a:extLst>
          </p:cNvPr>
          <p:cNvSpPr>
            <a:spLocks noGrp="1"/>
          </p:cNvSpPr>
          <p:nvPr>
            <p:ph sz="quarter" idx="4"/>
          </p:nvPr>
        </p:nvSpPr>
        <p:spPr>
          <a:xfrm>
            <a:off x="6172199" y="2133233"/>
            <a:ext cx="5357813" cy="4056430"/>
          </a:xfrm>
          <a:solidFill>
            <a:srgbClr val="FB0001">
              <a:alpha val="12157"/>
            </a:srgbClr>
          </a:solidFill>
        </p:spPr>
        <p:txBody>
          <a:bodyPr>
            <a:normAutofit fontScale="92500" lnSpcReduction="20000"/>
          </a:bodyPr>
          <a:lstStyle/>
          <a:p>
            <a:pPr marL="0" indent="0">
              <a:buNone/>
            </a:pPr>
            <a:r>
              <a:rPr lang="fr-FR" sz="1600" b="1" dirty="0"/>
              <a:t>Président : Hervé This</a:t>
            </a:r>
          </a:p>
          <a:p>
            <a:pPr marL="0" indent="0">
              <a:buNone/>
            </a:pPr>
            <a:r>
              <a:rPr lang="fr-FR" sz="1600" b="1" dirty="0"/>
              <a:t>Composition</a:t>
            </a:r>
            <a:r>
              <a:rPr lang="fr-FR" sz="1600" dirty="0"/>
              <a:t> : une dizaine de personnes reflétant la sensibilité du public proposées par Institut des Arts et Traditions d’Alsace, ARISAL et </a:t>
            </a:r>
            <a:r>
              <a:rPr lang="fr-FR" sz="1600" dirty="0" err="1"/>
              <a:t>Ass</a:t>
            </a:r>
            <a:r>
              <a:rPr lang="fr-FR" sz="1600" dirty="0"/>
              <a:t>. Marius Lavet.</a:t>
            </a:r>
            <a:br>
              <a:rPr lang="fr-FR" sz="1600" dirty="0"/>
            </a:br>
            <a:r>
              <a:rPr lang="fr-FR" sz="1600" dirty="0"/>
              <a:t>NB : </a:t>
            </a:r>
            <a:r>
              <a:rPr lang="fr-FR" sz="1600" i="1" dirty="0"/>
              <a:t>pour garantir l’indépendance du jury, les organisateurs ne participent pas aux délibérations du jury et le nom du lauréat est secret jusqu’à la cérémonie du Prix.</a:t>
            </a:r>
          </a:p>
          <a:p>
            <a:pPr marL="0" indent="0">
              <a:buNone/>
            </a:pPr>
            <a:r>
              <a:rPr lang="fr-FR" sz="1600" b="1" dirty="0"/>
              <a:t>Mission</a:t>
            </a:r>
            <a:r>
              <a:rPr lang="fr-FR" sz="1600" dirty="0"/>
              <a:t> : </a:t>
            </a:r>
          </a:p>
          <a:p>
            <a:r>
              <a:rPr lang="fr-FR" sz="1600" dirty="0"/>
              <a:t>Auditionner les 5 finalistes </a:t>
            </a:r>
          </a:p>
          <a:p>
            <a:r>
              <a:rPr lang="fr-FR" sz="1600" dirty="0"/>
              <a:t>Délibérer pour décider du lauréat 2026. </a:t>
            </a:r>
          </a:p>
          <a:p>
            <a:pPr marL="0" indent="0">
              <a:buNone/>
            </a:pPr>
            <a:r>
              <a:rPr lang="fr-FR" sz="1600" b="1" dirty="0"/>
              <a:t>Critère</a:t>
            </a:r>
            <a:r>
              <a:rPr lang="fr-FR" sz="1600" dirty="0"/>
              <a:t>, « Lequel des 5 finalistes est le plus emblématique pour le public alsacien, pour illustrer le rôle de « l’ingénieur, acteur pour transcender les enjeux de la Société » ?.</a:t>
            </a:r>
          </a:p>
          <a:p>
            <a:r>
              <a:rPr lang="fr-FR" sz="1600" dirty="0"/>
              <a:t>et pour ceux qui le souhaitent, participer aux actions du comité Lavet Alsace</a:t>
            </a:r>
          </a:p>
          <a:p>
            <a:pPr marL="0" indent="0">
              <a:buNone/>
            </a:pPr>
            <a:r>
              <a:rPr lang="fr-FR" sz="1600" b="1" dirty="0"/>
              <a:t>Par ex. </a:t>
            </a:r>
            <a:r>
              <a:rPr lang="fr-FR" sz="1600" dirty="0"/>
              <a:t>André Renaudin, Alain </a:t>
            </a:r>
            <a:r>
              <a:rPr lang="fr-FR" sz="1600" dirty="0" err="1"/>
              <a:t>Beretz</a:t>
            </a:r>
            <a:r>
              <a:rPr lang="fr-FR" sz="1600" dirty="0"/>
              <a:t>, Michel de Mathelin, des lycéens et enseignants, d’anciens Bretzel d’or, ...</a:t>
            </a:r>
          </a:p>
          <a:p>
            <a:pPr marL="0" indent="0">
              <a:buNone/>
            </a:pPr>
            <a:endParaRPr lang="fr-FR" sz="1600" dirty="0"/>
          </a:p>
          <a:p>
            <a:pPr>
              <a:buFontTx/>
              <a:buChar char="-"/>
            </a:pPr>
            <a:endParaRPr lang="fr-FR" sz="1600" dirty="0"/>
          </a:p>
        </p:txBody>
      </p:sp>
      <p:pic>
        <p:nvPicPr>
          <p:cNvPr id="7" name="Image 6" descr="Une image contenant texte, Police, Graphique, logo&#10;&#10;Description générée automatiquement">
            <a:extLst>
              <a:ext uri="{FF2B5EF4-FFF2-40B4-BE49-F238E27FC236}">
                <a16:creationId xmlns:a16="http://schemas.microsoft.com/office/drawing/2014/main" id="{114B1876-2664-8EC6-5470-9EE6CA8F9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98294" y="599096"/>
            <a:ext cx="886624" cy="576306"/>
          </a:xfrm>
          <a:prstGeom prst="rect">
            <a:avLst/>
          </a:prstGeom>
        </p:spPr>
      </p:pic>
      <p:pic>
        <p:nvPicPr>
          <p:cNvPr id="9" name="Picture 2">
            <a:extLst>
              <a:ext uri="{FF2B5EF4-FFF2-40B4-BE49-F238E27FC236}">
                <a16:creationId xmlns:a16="http://schemas.microsoft.com/office/drawing/2014/main" id="{ADAD9759-D03E-AE58-761B-040763A0F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6221" y="592791"/>
            <a:ext cx="1071615" cy="576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RISAL (@ARISALCommunity) / Posts / X">
            <a:extLst>
              <a:ext uri="{FF2B5EF4-FFF2-40B4-BE49-F238E27FC236}">
                <a16:creationId xmlns:a16="http://schemas.microsoft.com/office/drawing/2014/main" id="{961A2B30-5351-1291-4012-10DF92E16E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23" b="27500"/>
          <a:stretch>
            <a:fillRect/>
          </a:stretch>
        </p:blipFill>
        <p:spPr bwMode="auto">
          <a:xfrm>
            <a:off x="8089126" y="599096"/>
            <a:ext cx="1217095" cy="559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iens - Un Esprit de Famille">
            <a:extLst>
              <a:ext uri="{FF2B5EF4-FFF2-40B4-BE49-F238E27FC236}">
                <a16:creationId xmlns:a16="http://schemas.microsoft.com/office/drawing/2014/main" id="{564E8E61-D2DC-EB80-39D9-DF3781FE4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638" y="592792"/>
            <a:ext cx="590488" cy="61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5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8EAF6A4-1DCD-3FDD-6BCC-F740875DCEF4}"/>
              </a:ext>
            </a:extLst>
          </p:cNvPr>
          <p:cNvSpPr>
            <a:spLocks noGrp="1"/>
          </p:cNvSpPr>
          <p:nvPr>
            <p:ph type="title"/>
          </p:nvPr>
        </p:nvSpPr>
        <p:spPr>
          <a:xfrm>
            <a:off x="590227" y="371943"/>
            <a:ext cx="10515600" cy="1337442"/>
          </a:xfrm>
        </p:spPr>
        <p:txBody>
          <a:bodyPr>
            <a:normAutofit/>
          </a:bodyPr>
          <a:lstStyle/>
          <a:p>
            <a:r>
              <a:rPr lang="fr-FR" sz="4800" b="1" dirty="0"/>
              <a:t>Le processus de sélection</a:t>
            </a:r>
          </a:p>
        </p:txBody>
      </p:sp>
      <p:graphicFrame>
        <p:nvGraphicFramePr>
          <p:cNvPr id="7" name="Espace réservé du contenu 6">
            <a:extLst>
              <a:ext uri="{FF2B5EF4-FFF2-40B4-BE49-F238E27FC236}">
                <a16:creationId xmlns:a16="http://schemas.microsoft.com/office/drawing/2014/main" id="{7351C5E8-2C26-A7FA-1601-A006BA87E2FC}"/>
              </a:ext>
            </a:extLst>
          </p:cNvPr>
          <p:cNvGraphicFramePr>
            <a:graphicFrameLocks noGrp="1"/>
          </p:cNvGraphicFramePr>
          <p:nvPr>
            <p:ph idx="1"/>
            <p:extLst>
              <p:ext uri="{D42A27DB-BD31-4B8C-83A1-F6EECF244321}">
                <p14:modId xmlns:p14="http://schemas.microsoft.com/office/powerpoint/2010/main" val="1438669005"/>
              </p:ext>
            </p:extLst>
          </p:nvPr>
        </p:nvGraphicFramePr>
        <p:xfrm>
          <a:off x="808704" y="1825625"/>
          <a:ext cx="5257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D859BADF-8AC0-9EAB-4CC3-B3C4170FAA30}"/>
              </a:ext>
            </a:extLst>
          </p:cNvPr>
          <p:cNvSpPr txBox="1"/>
          <p:nvPr/>
        </p:nvSpPr>
        <p:spPr>
          <a:xfrm>
            <a:off x="2905431" y="1825624"/>
            <a:ext cx="8775292" cy="1200329"/>
          </a:xfrm>
          <a:prstGeom prst="rect">
            <a:avLst/>
          </a:prstGeom>
          <a:noFill/>
        </p:spPr>
        <p:txBody>
          <a:bodyPr wrap="square" rtlCol="0">
            <a:spAutoFit/>
          </a:bodyPr>
          <a:lstStyle/>
          <a:p>
            <a:pPr marL="285750" lvl="0" indent="-285750">
              <a:buFont typeface="Arial" panose="020B0604020202020204" pitchFamily="34" charset="0"/>
              <a:buChar char="•"/>
            </a:pPr>
            <a:r>
              <a:rPr lang="fr-FR" dirty="0"/>
              <a:t>Repérage par ARISAL et Comité Lavet Alsace</a:t>
            </a:r>
          </a:p>
          <a:p>
            <a:pPr marL="285750" lvl="0" indent="-285750">
              <a:buFont typeface="Arial" panose="020B0604020202020204" pitchFamily="34" charset="0"/>
              <a:buChar char="•"/>
            </a:pPr>
            <a:r>
              <a:rPr lang="fr-FR" dirty="0"/>
              <a:t>12 à 30 noms. Critère : Ingénieur (ou scientifique en fonction d’ingénieur, de nationalité française, activité inventive reconnue, attaches alsaciennes manifestes</a:t>
            </a:r>
          </a:p>
          <a:p>
            <a:pPr marL="285750" lvl="0" indent="-285750">
              <a:buFont typeface="Arial" panose="020B0604020202020204" pitchFamily="34" charset="0"/>
              <a:buChar char="•"/>
            </a:pPr>
            <a:r>
              <a:rPr lang="fr-FR" dirty="0"/>
              <a:t>liste confidentielle.</a:t>
            </a:r>
          </a:p>
        </p:txBody>
      </p:sp>
      <p:sp>
        <p:nvSpPr>
          <p:cNvPr id="9" name="ZoneTexte 8">
            <a:extLst>
              <a:ext uri="{FF2B5EF4-FFF2-40B4-BE49-F238E27FC236}">
                <a16:creationId xmlns:a16="http://schemas.microsoft.com/office/drawing/2014/main" id="{B87A6334-1F33-6379-E815-18F7008B5288}"/>
              </a:ext>
            </a:extLst>
          </p:cNvPr>
          <p:cNvSpPr txBox="1"/>
          <p:nvPr/>
        </p:nvSpPr>
        <p:spPr>
          <a:xfrm>
            <a:off x="4350418" y="3038756"/>
            <a:ext cx="7818878" cy="1754326"/>
          </a:xfrm>
          <a:prstGeom prst="rect">
            <a:avLst/>
          </a:prstGeom>
          <a:noFill/>
        </p:spPr>
        <p:txBody>
          <a:bodyPr wrap="square" rtlCol="0">
            <a:spAutoFit/>
          </a:bodyPr>
          <a:lstStyle/>
          <a:p>
            <a:pPr marL="285750" lvl="0" indent="-285750">
              <a:buFont typeface="Arial" panose="020B0604020202020204" pitchFamily="34" charset="0"/>
              <a:buChar char="•"/>
            </a:pPr>
            <a:r>
              <a:rPr lang="fr-FR" dirty="0"/>
              <a:t>Sélection par Comité Lavet Alsace. </a:t>
            </a:r>
          </a:p>
          <a:p>
            <a:pPr marL="285750" lvl="0" indent="-285750">
              <a:buFont typeface="Arial" panose="020B0604020202020204" pitchFamily="34" charset="0"/>
              <a:buChar char="•"/>
            </a:pPr>
            <a:r>
              <a:rPr lang="fr-FR" dirty="0"/>
              <a:t>Liste d’une dizaine de nominés « dessus du panier » avec fiche détaillée si possible de niveau homogène (pas de vedette qui  »plie le match » ou « qui ne peut pas ne pas gagner », on peut les distinguer « hors concours »)</a:t>
            </a:r>
          </a:p>
          <a:p>
            <a:pPr marL="285750" lvl="0" indent="-285750">
              <a:buFont typeface="Arial" panose="020B0604020202020204" pitchFamily="34" charset="0"/>
              <a:buChar char="•"/>
            </a:pPr>
            <a:r>
              <a:rPr lang="fr-FR" dirty="0"/>
              <a:t>Liste de 5 finalistes par « duel de Condorcet » et vérification de l’acceptation des personnes retenues de participer au prix</a:t>
            </a:r>
          </a:p>
        </p:txBody>
      </p:sp>
      <p:sp>
        <p:nvSpPr>
          <p:cNvPr id="11" name="ZoneTexte 10">
            <a:extLst>
              <a:ext uri="{FF2B5EF4-FFF2-40B4-BE49-F238E27FC236}">
                <a16:creationId xmlns:a16="http://schemas.microsoft.com/office/drawing/2014/main" id="{13AEF74B-EC0A-E62D-403D-038B278980AB}"/>
              </a:ext>
            </a:extLst>
          </p:cNvPr>
          <p:cNvSpPr txBox="1"/>
          <p:nvPr/>
        </p:nvSpPr>
        <p:spPr>
          <a:xfrm>
            <a:off x="6172200" y="4905889"/>
            <a:ext cx="5761703" cy="1754326"/>
          </a:xfrm>
          <a:prstGeom prst="rect">
            <a:avLst/>
          </a:prstGeom>
          <a:noFill/>
        </p:spPr>
        <p:txBody>
          <a:bodyPr wrap="square" rtlCol="0">
            <a:spAutoFit/>
          </a:bodyPr>
          <a:lstStyle/>
          <a:p>
            <a:pPr marL="285750" lvl="0" indent="-285750">
              <a:buFont typeface="Arial" panose="020B0604020202020204" pitchFamily="34" charset="0"/>
              <a:buChar char="•"/>
            </a:pPr>
            <a:r>
              <a:rPr lang="fr-FR" dirty="0"/>
              <a:t>Sélection par Jury Lavet Alsace (10 jurés désignés par Institut, ARISAL et Lavet) sur audition des finalistes</a:t>
            </a:r>
          </a:p>
          <a:p>
            <a:pPr marL="285750" lvl="0" indent="-285750">
              <a:buFont typeface="Arial" panose="020B0604020202020204" pitchFamily="34" charset="0"/>
              <a:buChar char="•"/>
            </a:pPr>
            <a:r>
              <a:rPr lang="fr-FR" dirty="0"/>
              <a:t>Critère : alignement fort avec les valeurs de l’ingénieur, acteur pour transcender les enjeux de la société et rayonnement de l’Alsace</a:t>
            </a:r>
          </a:p>
          <a:p>
            <a:pPr marL="285750" lvl="0" indent="-285750">
              <a:buFont typeface="Arial" panose="020B0604020202020204" pitchFamily="34" charset="0"/>
              <a:buChar char="•"/>
            </a:pPr>
            <a:r>
              <a:rPr lang="fr-FR" dirty="0"/>
              <a:t>Le lauréat reste secret jusqu’à la cérémonie</a:t>
            </a:r>
          </a:p>
        </p:txBody>
      </p:sp>
      <p:pic>
        <p:nvPicPr>
          <p:cNvPr id="12" name="Image 11" descr="Une image contenant texte, Police, Graphique, logo&#10;&#10;Description générée automatiquement">
            <a:extLst>
              <a:ext uri="{FF2B5EF4-FFF2-40B4-BE49-F238E27FC236}">
                <a16:creationId xmlns:a16="http://schemas.microsoft.com/office/drawing/2014/main" id="{E7F4E5DB-600A-B764-E5ED-EE053B2689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12086" y="697426"/>
            <a:ext cx="886624" cy="576306"/>
          </a:xfrm>
          <a:prstGeom prst="rect">
            <a:avLst/>
          </a:prstGeom>
        </p:spPr>
      </p:pic>
      <p:pic>
        <p:nvPicPr>
          <p:cNvPr id="13" name="Picture 2">
            <a:extLst>
              <a:ext uri="{FF2B5EF4-FFF2-40B4-BE49-F238E27FC236}">
                <a16:creationId xmlns:a16="http://schemas.microsoft.com/office/drawing/2014/main" id="{807D1FB4-51B6-9034-0D79-FF9E00ACD7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0471" y="652140"/>
            <a:ext cx="1071615" cy="5912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RISAL (@ARISALCommunity) / Posts / X">
            <a:extLst>
              <a:ext uri="{FF2B5EF4-FFF2-40B4-BE49-F238E27FC236}">
                <a16:creationId xmlns:a16="http://schemas.microsoft.com/office/drawing/2014/main" id="{19E9B477-6738-6315-3062-51B957E91C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3723" b="27500"/>
          <a:stretch>
            <a:fillRect/>
          </a:stretch>
        </p:blipFill>
        <p:spPr bwMode="auto">
          <a:xfrm>
            <a:off x="8490600" y="680072"/>
            <a:ext cx="1217095" cy="593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iens - Un Esprit de Famille">
            <a:extLst>
              <a:ext uri="{FF2B5EF4-FFF2-40B4-BE49-F238E27FC236}">
                <a16:creationId xmlns:a16="http://schemas.microsoft.com/office/drawing/2014/main" id="{97625743-E240-EA80-F19D-FF2B80BC50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0352" y="371951"/>
            <a:ext cx="866564" cy="90201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BA4BF271-A4F5-D551-7DDF-1A1DB676BEAF}"/>
              </a:ext>
            </a:extLst>
          </p:cNvPr>
          <p:cNvSpPr txBox="1"/>
          <p:nvPr/>
        </p:nvSpPr>
        <p:spPr>
          <a:xfrm>
            <a:off x="1447834" y="3160888"/>
            <a:ext cx="1626009" cy="369332"/>
          </a:xfrm>
          <a:prstGeom prst="rect">
            <a:avLst/>
          </a:prstGeom>
          <a:noFill/>
        </p:spPr>
        <p:txBody>
          <a:bodyPr wrap="square">
            <a:spAutoFit/>
          </a:bodyPr>
          <a:lstStyle/>
          <a:p>
            <a:r>
              <a:rPr lang="fr-FR" b="1" dirty="0"/>
              <a:t>Avril 2026</a:t>
            </a:r>
          </a:p>
        </p:txBody>
      </p:sp>
      <p:sp>
        <p:nvSpPr>
          <p:cNvPr id="18" name="ZoneTexte 17">
            <a:extLst>
              <a:ext uri="{FF2B5EF4-FFF2-40B4-BE49-F238E27FC236}">
                <a16:creationId xmlns:a16="http://schemas.microsoft.com/office/drawing/2014/main" id="{5A9C4EC8-BD06-9C95-EDF8-42FF8A80740A}"/>
              </a:ext>
            </a:extLst>
          </p:cNvPr>
          <p:cNvSpPr txBox="1"/>
          <p:nvPr/>
        </p:nvSpPr>
        <p:spPr>
          <a:xfrm>
            <a:off x="3073843" y="4645394"/>
            <a:ext cx="1626009" cy="369332"/>
          </a:xfrm>
          <a:prstGeom prst="rect">
            <a:avLst/>
          </a:prstGeom>
          <a:noFill/>
        </p:spPr>
        <p:txBody>
          <a:bodyPr wrap="square">
            <a:spAutoFit/>
          </a:bodyPr>
          <a:lstStyle/>
          <a:p>
            <a:r>
              <a:rPr lang="fr-FR" b="1" dirty="0"/>
              <a:t>Mai 2026</a:t>
            </a:r>
          </a:p>
        </p:txBody>
      </p:sp>
      <p:sp>
        <p:nvSpPr>
          <p:cNvPr id="19" name="ZoneTexte 18">
            <a:extLst>
              <a:ext uri="{FF2B5EF4-FFF2-40B4-BE49-F238E27FC236}">
                <a16:creationId xmlns:a16="http://schemas.microsoft.com/office/drawing/2014/main" id="{1E86E956-CB9D-AA3C-3B26-EBD52671207E}"/>
              </a:ext>
            </a:extLst>
          </p:cNvPr>
          <p:cNvSpPr txBox="1"/>
          <p:nvPr/>
        </p:nvSpPr>
        <p:spPr>
          <a:xfrm>
            <a:off x="4546191" y="6232699"/>
            <a:ext cx="1626009" cy="369332"/>
          </a:xfrm>
          <a:prstGeom prst="rect">
            <a:avLst/>
          </a:prstGeom>
          <a:noFill/>
        </p:spPr>
        <p:txBody>
          <a:bodyPr wrap="square">
            <a:spAutoFit/>
          </a:bodyPr>
          <a:lstStyle/>
          <a:p>
            <a:r>
              <a:rPr lang="fr-FR" b="1" dirty="0"/>
              <a:t>Juin 2026</a:t>
            </a:r>
          </a:p>
        </p:txBody>
      </p:sp>
    </p:spTree>
    <p:extLst>
      <p:ext uri="{BB962C8B-B14F-4D97-AF65-F5344CB8AC3E}">
        <p14:creationId xmlns:p14="http://schemas.microsoft.com/office/powerpoint/2010/main" val="69264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A8EF-F1C6-8B58-DCA9-2030497C1E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4F6085-C7AC-0A0F-9353-844F26C6E08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sz="4800" b="1" dirty="0"/>
              <a:t>Hervé This (</a:t>
            </a:r>
            <a:r>
              <a:rPr lang="fr-FR" sz="4800" b="1" dirty="0" err="1"/>
              <a:t>AgroParistech</a:t>
            </a:r>
            <a:r>
              <a:rPr lang="fr-FR" sz="4800" b="1" dirty="0"/>
              <a:t>)</a:t>
            </a:r>
          </a:p>
        </p:txBody>
      </p:sp>
      <p:sp>
        <p:nvSpPr>
          <p:cNvPr id="3" name="Espace réservé du contenu 2">
            <a:extLst>
              <a:ext uri="{FF2B5EF4-FFF2-40B4-BE49-F238E27FC236}">
                <a16:creationId xmlns:a16="http://schemas.microsoft.com/office/drawing/2014/main" id="{E55DB99C-9F31-C8D4-5663-EFA9D82285A7}"/>
              </a:ext>
            </a:extLst>
          </p:cNvPr>
          <p:cNvSpPr>
            <a:spLocks noGrp="1"/>
          </p:cNvSpPr>
          <p:nvPr>
            <p:ph sz="half" idx="1"/>
          </p:nvPr>
        </p:nvSpPr>
        <p:spPr>
          <a:xfrm>
            <a:off x="324466" y="1672954"/>
            <a:ext cx="7890386" cy="4946507"/>
          </a:xfrm>
        </p:spPr>
        <p:txBody>
          <a:bodyPr vert="horz" lIns="91440" tIns="45720" rIns="91440" bIns="45720" rtlCol="0" anchor="t">
            <a:noAutofit/>
          </a:bodyPr>
          <a:lstStyle/>
          <a:p>
            <a:r>
              <a:rPr lang="fr-FR" sz="1800" dirty="0"/>
              <a:t>Hervé This est un </a:t>
            </a:r>
            <a:r>
              <a:rPr lang="fr-FR" sz="1800" b="1" dirty="0"/>
              <a:t>ingénieur et physico-chimiste français</a:t>
            </a:r>
            <a:r>
              <a:rPr lang="fr-FR" sz="1800" dirty="0"/>
              <a:t>, né le 5 juin 1955 à Suresnes, mondialement reconnu comme cofondateur, avec Nicholas </a:t>
            </a:r>
            <a:r>
              <a:rPr lang="fr-FR" sz="1800" dirty="0" err="1"/>
              <a:t>Kurti</a:t>
            </a:r>
            <a:r>
              <a:rPr lang="fr-FR" sz="1800" dirty="0"/>
              <a:t>, de la discipline de </a:t>
            </a:r>
            <a:r>
              <a:rPr lang="fr-FR" sz="1800" b="1" dirty="0"/>
              <a:t>gastronomie moléculaire et physique</a:t>
            </a:r>
            <a:r>
              <a:rPr lang="fr-FR" sz="1800" dirty="0"/>
              <a:t>. Il est diplômé de l’</a:t>
            </a:r>
            <a:r>
              <a:rPr lang="fr-FR" sz="1800" b="1" dirty="0"/>
              <a:t>ESPCI ParisTech</a:t>
            </a:r>
            <a:r>
              <a:rPr lang="fr-FR" sz="1800" dirty="0"/>
              <a:t> (École supérieure de physique et de chimie industrielles de Paris), formation d’ingénieur d’excellence qui a façonné sa rigueur expérimentale et son goût du concret. </a:t>
            </a:r>
          </a:p>
          <a:p>
            <a:r>
              <a:rPr lang="fr-FR" sz="1800" dirty="0"/>
              <a:t>Son parcours est emblématique d’une ingénierie appliquée à la compréhension du réel : dès 1980, il explore scientifiquement les « précisions culinaires » pour expliquer les phénomènes physico-chimiques en cuisine. Il soutient ensuite une thèse à l’Université Paris VI, puis une HDR à l’Université Paris XI. Il mène ses recherches à l’INRAE / AgroParisTech, et dirige le </a:t>
            </a:r>
            <a:r>
              <a:rPr lang="fr-FR" sz="1800" b="1" dirty="0"/>
              <a:t>Centre international de gastronomie moléculaire</a:t>
            </a:r>
            <a:r>
              <a:rPr lang="fr-FR" sz="1800" dirty="0"/>
              <a:t>. </a:t>
            </a:r>
          </a:p>
          <a:p>
            <a:r>
              <a:rPr lang="fr-FR" sz="1800" dirty="0"/>
              <a:t>Profondément attaché à l’Alsace, Hervé This vit à </a:t>
            </a:r>
            <a:r>
              <a:rPr lang="fr-FR" sz="1800" b="1" dirty="0"/>
              <a:t>Kientzheim</a:t>
            </a:r>
            <a:r>
              <a:rPr lang="fr-FR" sz="1800" dirty="0"/>
              <a:t> et a fait entrer ce territoire dans son œuvre, notamment à travers des créations comme la “sauce Kientzheim”, Président de l'Association des Amis des Orgues Valentin </a:t>
            </a:r>
            <a:r>
              <a:rPr lang="fr-FR" sz="1800" dirty="0" err="1"/>
              <a:t>Rinkenbach</a:t>
            </a:r>
            <a:r>
              <a:rPr lang="fr-FR" sz="1800" dirty="0"/>
              <a:t> de Kientzheim et membre de la Société d'histoire de Kientzheim.</a:t>
            </a:r>
          </a:p>
          <a:p>
            <a:r>
              <a:rPr lang="fr-FR" sz="2000" b="1" dirty="0">
                <a:solidFill>
                  <a:srgbClr val="F94286"/>
                </a:solidFill>
              </a:rPr>
              <a:t>Membre de l’Académie d’Alsace, il a déjà reçu le Bretzel d’or</a:t>
            </a:r>
            <a:endParaRPr lang="fr-FR" sz="1800" b="1" dirty="0">
              <a:solidFill>
                <a:srgbClr val="F94286"/>
              </a:solidFill>
            </a:endParaRPr>
          </a:p>
        </p:txBody>
      </p:sp>
      <p:pic>
        <p:nvPicPr>
          <p:cNvPr id="6" name="Espace réservé du contenu 5">
            <a:extLst>
              <a:ext uri="{FF2B5EF4-FFF2-40B4-BE49-F238E27FC236}">
                <a16:creationId xmlns:a16="http://schemas.microsoft.com/office/drawing/2014/main" id="{AD893658-2C2A-B9E0-B3FD-EE74CD5AE00B}"/>
              </a:ext>
            </a:extLst>
          </p:cNvPr>
          <p:cNvPicPr>
            <a:picLocks noGrp="1" noChangeAspect="1"/>
          </p:cNvPicPr>
          <p:nvPr>
            <p:ph sz="half" idx="2"/>
          </p:nvPr>
        </p:nvPicPr>
        <p:blipFill>
          <a:blip r:embed="rId2"/>
          <a:srcRect l="5770" r="5770"/>
          <a:stretch/>
        </p:blipFill>
        <p:spPr>
          <a:xfrm>
            <a:off x="8136193" y="2479638"/>
            <a:ext cx="4055807" cy="3333137"/>
          </a:xfrm>
          <a:prstGeom prst="rect">
            <a:avLst/>
          </a:prstGeom>
        </p:spPr>
      </p:pic>
      <p:pic>
        <p:nvPicPr>
          <p:cNvPr id="4" name="Image 3">
            <a:extLst>
              <a:ext uri="{FF2B5EF4-FFF2-40B4-BE49-F238E27FC236}">
                <a16:creationId xmlns:a16="http://schemas.microsoft.com/office/drawing/2014/main" id="{EE8CF6BC-D673-34A4-15E8-AE4681349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6B64E9EF-51AF-9873-0BF2-AB15F51F651E}"/>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
        <p:nvSpPr>
          <p:cNvPr id="5" name="ZoneTexte 4">
            <a:extLst>
              <a:ext uri="{FF2B5EF4-FFF2-40B4-BE49-F238E27FC236}">
                <a16:creationId xmlns:a16="http://schemas.microsoft.com/office/drawing/2014/main" id="{9CBAB0EA-2B34-95E9-0637-1895A5905D1D}"/>
              </a:ext>
            </a:extLst>
          </p:cNvPr>
          <p:cNvSpPr txBox="1"/>
          <p:nvPr/>
        </p:nvSpPr>
        <p:spPr>
          <a:xfrm>
            <a:off x="2524774" y="312241"/>
            <a:ext cx="3991798" cy="584775"/>
          </a:xfrm>
          <a:prstGeom prst="rect">
            <a:avLst/>
          </a:prstGeom>
          <a:noFill/>
        </p:spPr>
        <p:txBody>
          <a:bodyPr wrap="none" rtlCol="0">
            <a:spAutoFit/>
          </a:bodyPr>
          <a:lstStyle/>
          <a:p>
            <a:r>
              <a:rPr lang="fr-FR" sz="3200" b="1" dirty="0">
                <a:solidFill>
                  <a:srgbClr val="F94286"/>
                </a:solidFill>
              </a:rPr>
              <a:t>PRESIDENT DU JURY</a:t>
            </a:r>
          </a:p>
        </p:txBody>
      </p:sp>
    </p:spTree>
    <p:extLst>
      <p:ext uri="{BB962C8B-B14F-4D97-AF65-F5344CB8AC3E}">
        <p14:creationId xmlns:p14="http://schemas.microsoft.com/office/powerpoint/2010/main" val="100361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F9A7BF1E-5489-CE1E-59A8-EF619D24FF57}"/>
              </a:ext>
            </a:extLst>
          </p:cNvPr>
          <p:cNvSpPr>
            <a:spLocks noGrp="1"/>
          </p:cNvSpPr>
          <p:nvPr>
            <p:ph type="title"/>
          </p:nvPr>
        </p:nvSpPr>
        <p:spPr>
          <a:xfrm>
            <a:off x="5983192" y="1117823"/>
            <a:ext cx="5476210" cy="3559210"/>
          </a:xfrm>
        </p:spPr>
        <p:txBody>
          <a:bodyPr vert="horz" lIns="91440" tIns="45720" rIns="91440" bIns="45720" rtlCol="0" anchor="b">
            <a:normAutofit/>
          </a:bodyPr>
          <a:lstStyle/>
          <a:p>
            <a:pPr algn="r"/>
            <a:r>
              <a:rPr lang="en-US" sz="5400" b="1" dirty="0">
                <a:solidFill>
                  <a:srgbClr val="F94286"/>
                </a:solidFill>
              </a:rPr>
              <a:t>Nominés Lavet Alsace 2026</a:t>
            </a:r>
            <a:br>
              <a:rPr lang="en-US" sz="5400" dirty="0">
                <a:solidFill>
                  <a:schemeClr val="bg1"/>
                </a:solidFill>
              </a:rPr>
            </a:br>
            <a:r>
              <a:rPr lang="en-US" sz="5400" u="sng" dirty="0">
                <a:solidFill>
                  <a:schemeClr val="bg1"/>
                </a:solidFill>
              </a:rPr>
              <a:t>Liste à  </a:t>
            </a:r>
            <a:r>
              <a:rPr lang="en-US" sz="5400" u="sng" dirty="0" err="1">
                <a:solidFill>
                  <a:schemeClr val="bg1"/>
                </a:solidFill>
              </a:rPr>
              <a:t>compléter</a:t>
            </a:r>
            <a:br>
              <a:rPr lang="en-US" sz="5400" dirty="0">
                <a:solidFill>
                  <a:schemeClr val="bg1"/>
                </a:solidFill>
              </a:rPr>
            </a:br>
            <a:endParaRPr lang="en-US" sz="5400" dirty="0">
              <a:solidFill>
                <a:schemeClr val="bg1"/>
              </a:solidFill>
            </a:endParaRPr>
          </a:p>
        </p:txBody>
      </p:sp>
      <p:grpSp>
        <p:nvGrpSpPr>
          <p:cNvPr id="44" name="Group 13">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15" name="Rectangle 14">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Shape 17">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6" name="Freeform: Shape 19">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2" name="Rectangle 21">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Oval 27">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Image 6">
            <a:extLst>
              <a:ext uri="{FF2B5EF4-FFF2-40B4-BE49-F238E27FC236}">
                <a16:creationId xmlns:a16="http://schemas.microsoft.com/office/drawing/2014/main" id="{AB24D37F-6475-B8A8-2F9D-92105FF63615}"/>
              </a:ext>
            </a:extLst>
          </p:cNvPr>
          <p:cNvPicPr>
            <a:picLocks noChangeAspect="1"/>
          </p:cNvPicPr>
          <p:nvPr/>
        </p:nvPicPr>
        <p:blipFill>
          <a:blip r:embed="rId2"/>
          <a:stretch>
            <a:fillRect/>
          </a:stretch>
        </p:blipFill>
        <p:spPr>
          <a:xfrm>
            <a:off x="1700022" y="1867371"/>
            <a:ext cx="4172845" cy="2964916"/>
          </a:xfrm>
          <a:prstGeom prst="rect">
            <a:avLst/>
          </a:prstGeom>
          <a:ln w="28575">
            <a:noFill/>
          </a:ln>
        </p:spPr>
      </p:pic>
      <p:sp>
        <p:nvSpPr>
          <p:cNvPr id="30"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00DB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00DBFF">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4"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7" name="Freeform: Shape 34">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35">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36">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37">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38">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Image 7" descr="Une image contenant texte, Police, Graphique, logo&#10;&#10;Description générée automatiquement">
            <a:extLst>
              <a:ext uri="{FF2B5EF4-FFF2-40B4-BE49-F238E27FC236}">
                <a16:creationId xmlns:a16="http://schemas.microsoft.com/office/drawing/2014/main" id="{0057933A-3A63-5D28-F928-82CBAE89E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011" y="4165920"/>
            <a:ext cx="2019997" cy="1312998"/>
          </a:xfrm>
          <a:prstGeom prst="rect">
            <a:avLst/>
          </a:prstGeom>
        </p:spPr>
      </p:pic>
      <p:pic>
        <p:nvPicPr>
          <p:cNvPr id="9" name="Picture 2">
            <a:extLst>
              <a:ext uri="{FF2B5EF4-FFF2-40B4-BE49-F238E27FC236}">
                <a16:creationId xmlns:a16="http://schemas.microsoft.com/office/drawing/2014/main" id="{3C07DC06-45E5-637C-2C91-C0B10B8C1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074" y="4145988"/>
            <a:ext cx="2379807" cy="1312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RISAL (@ARISALCommunity) / Posts / X">
            <a:extLst>
              <a:ext uri="{FF2B5EF4-FFF2-40B4-BE49-F238E27FC236}">
                <a16:creationId xmlns:a16="http://schemas.microsoft.com/office/drawing/2014/main" id="{0F4ABF0E-7E35-DB9F-B954-B48679B665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23" b="27500"/>
          <a:stretch>
            <a:fillRect/>
          </a:stretch>
        </p:blipFill>
        <p:spPr bwMode="auto">
          <a:xfrm>
            <a:off x="8263266" y="325315"/>
            <a:ext cx="2166883" cy="105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6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52E3-87E6-CFF7-6852-EFDC194FD0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CCD5F5-B29B-E305-AF12-C1121EFF77E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b="1" dirty="0"/>
              <a:t>Damien </a:t>
            </a:r>
            <a:r>
              <a:rPr lang="fr-FR" b="1" dirty="0" err="1"/>
              <a:t>Steyer</a:t>
            </a:r>
            <a:r>
              <a:rPr lang="fr-FR" b="1" dirty="0"/>
              <a:t> — (</a:t>
            </a:r>
            <a:r>
              <a:rPr lang="fr-FR" b="1" dirty="0" err="1"/>
              <a:t>Twisstorama</a:t>
            </a:r>
            <a:r>
              <a:rPr lang="fr-FR" b="1" dirty="0"/>
              <a:t>) 5 brevets</a:t>
            </a:r>
          </a:p>
        </p:txBody>
      </p:sp>
      <p:sp>
        <p:nvSpPr>
          <p:cNvPr id="3" name="Espace réservé du contenu 2">
            <a:extLst>
              <a:ext uri="{FF2B5EF4-FFF2-40B4-BE49-F238E27FC236}">
                <a16:creationId xmlns:a16="http://schemas.microsoft.com/office/drawing/2014/main" id="{4780A40B-E13B-789E-C0A6-7A754196FAF6}"/>
              </a:ext>
            </a:extLst>
          </p:cNvPr>
          <p:cNvSpPr>
            <a:spLocks noGrp="1"/>
          </p:cNvSpPr>
          <p:nvPr>
            <p:ph sz="half" idx="1"/>
          </p:nvPr>
        </p:nvSpPr>
        <p:spPr>
          <a:xfrm>
            <a:off x="572493" y="1859797"/>
            <a:ext cx="6713552" cy="4759664"/>
          </a:xfrm>
        </p:spPr>
        <p:txBody>
          <a:bodyPr vert="horz" lIns="91440" tIns="45720" rIns="91440" bIns="45720" rtlCol="0" anchor="t">
            <a:noAutofit/>
          </a:bodyPr>
          <a:lstStyle/>
          <a:p>
            <a:r>
              <a:rPr lang="fr-FR" sz="1800" dirty="0"/>
              <a:t>Damien </a:t>
            </a:r>
            <a:r>
              <a:rPr lang="fr-FR" sz="1800" dirty="0" err="1"/>
              <a:t>Steyer</a:t>
            </a:r>
            <a:r>
              <a:rPr lang="fr-FR" sz="1800" dirty="0"/>
              <a:t> est un ingénieur en biotechnologies, diplômé de l’École Supérieure de Biotechnologie de Strasbourg (ESBS), spécialiste de l’analyse des arômes et des métabolites. </a:t>
            </a:r>
          </a:p>
          <a:p>
            <a:r>
              <a:rPr lang="fr-FR" sz="1800" dirty="0"/>
              <a:t>Après une première expérience industrielle aux Brasseries Kronenbourg, il poursuit son parcours en recherche appliquée en réalisant une thèse à l’INRA de Colmar (2007–2011), consacrée au rôle des levures dans la production d’arômes dans le vin.</a:t>
            </a:r>
          </a:p>
          <a:p>
            <a:r>
              <a:rPr lang="fr-FR" sz="1800" dirty="0"/>
              <a:t> En 2011, il cofonde TWISTAROMA avec Céline </a:t>
            </a:r>
            <a:r>
              <a:rPr lang="fr-FR" sz="1800" dirty="0" err="1"/>
              <a:t>Leitao</a:t>
            </a:r>
            <a:r>
              <a:rPr lang="fr-FR" sz="1800" dirty="0"/>
              <a:t>, qu’il dirige aujourd’hui comme PDG et directeur scientifique. À la croisée de la biochimie et de la chimie analytique, il développe des approches de profilage métabolique sur des matrices complexes (alimentaire, cosmétique, santé), en s’appuyant sur des techniques avancées (GC, HPLC/UPLC, spectrométrie de masse). Son parcours illustre une ingénierie exigeante, orientée vers l’innovation et l’impact industriel, en transformant la recherche en solutions concrètes au service des filières.</a:t>
            </a:r>
          </a:p>
        </p:txBody>
      </p:sp>
      <p:pic>
        <p:nvPicPr>
          <p:cNvPr id="6" name="Espace réservé du contenu 5">
            <a:extLst>
              <a:ext uri="{FF2B5EF4-FFF2-40B4-BE49-F238E27FC236}">
                <a16:creationId xmlns:a16="http://schemas.microsoft.com/office/drawing/2014/main" id="{2DF8271C-8689-F7CA-7936-B40A0B65D7CB}"/>
              </a:ext>
            </a:extLst>
          </p:cNvPr>
          <p:cNvPicPr>
            <a:picLocks noGrp="1" noChangeAspect="1"/>
          </p:cNvPicPr>
          <p:nvPr>
            <p:ph sz="half" idx="2"/>
          </p:nvPr>
        </p:nvPicPr>
        <p:blipFill>
          <a:blip r:embed="rId2"/>
          <a:srcRect/>
          <a:stretch/>
        </p:blipFill>
        <p:spPr>
          <a:xfrm>
            <a:off x="7675658" y="2093976"/>
            <a:ext cx="3941064" cy="4096512"/>
          </a:xfrm>
          <a:prstGeom prst="rect">
            <a:avLst/>
          </a:prstGeom>
        </p:spPr>
      </p:pic>
      <p:pic>
        <p:nvPicPr>
          <p:cNvPr id="4" name="Image 3">
            <a:extLst>
              <a:ext uri="{FF2B5EF4-FFF2-40B4-BE49-F238E27FC236}">
                <a16:creationId xmlns:a16="http://schemas.microsoft.com/office/drawing/2014/main" id="{85CD9E7A-8B8A-DB0C-C066-F19B1E1FA8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F9CDD6A5-C02C-ADCD-8183-642DA910E6B9}"/>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Tree>
    <p:extLst>
      <p:ext uri="{BB962C8B-B14F-4D97-AF65-F5344CB8AC3E}">
        <p14:creationId xmlns:p14="http://schemas.microsoft.com/office/powerpoint/2010/main" val="318088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C1BE-779B-032A-B0D4-411405211B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1E45C5-D0CB-099B-D369-E91C95193A9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FR" b="1" dirty="0"/>
              <a:t>Alain Strasser — (AERIAL)</a:t>
            </a:r>
          </a:p>
        </p:txBody>
      </p:sp>
      <p:sp>
        <p:nvSpPr>
          <p:cNvPr id="3" name="Espace réservé du contenu 2">
            <a:extLst>
              <a:ext uri="{FF2B5EF4-FFF2-40B4-BE49-F238E27FC236}">
                <a16:creationId xmlns:a16="http://schemas.microsoft.com/office/drawing/2014/main" id="{1236DA5E-2DF8-5AED-4728-6675A6A3C273}"/>
              </a:ext>
            </a:extLst>
          </p:cNvPr>
          <p:cNvSpPr>
            <a:spLocks noGrp="1"/>
          </p:cNvSpPr>
          <p:nvPr>
            <p:ph sz="half" idx="1"/>
          </p:nvPr>
        </p:nvSpPr>
        <p:spPr>
          <a:xfrm>
            <a:off x="110793" y="1859797"/>
            <a:ext cx="7175252" cy="4759664"/>
          </a:xfrm>
        </p:spPr>
        <p:txBody>
          <a:bodyPr vert="horz" lIns="91440" tIns="45720" rIns="91440" bIns="45720" rtlCol="0" anchor="t">
            <a:noAutofit/>
          </a:bodyPr>
          <a:lstStyle/>
          <a:p>
            <a:pPr marL="0" indent="0">
              <a:buNone/>
            </a:pPr>
            <a:r>
              <a:rPr lang="fr-FR" sz="1800" dirty="0"/>
              <a:t>Fondé en 1985, Aerial est à la fois un Centre de Ressources Technologiques (CRT) labellisé par le ministère en charge de la recherche et de l’innovation et un Institut Technique Agro Industriel (ITAI) labellisé par le ministère en charge de l’alimentation. L’ADN du CRT est d’opérer du transfert de technologie de la recherche vers les entreprises pour leurs projets d’innovation et de développement industriel dans les domaines de l’</a:t>
            </a:r>
            <a:r>
              <a:rPr lang="fr-FR" sz="1800" dirty="0" err="1"/>
              <a:t>agroalimentaire</a:t>
            </a:r>
            <a:r>
              <a:rPr lang="fr-FR" sz="1800" dirty="0"/>
              <a:t>, de la lyophilisation et pour des applications multisectorielles des techniques d’irradiations par faisceaux d’électrons ou rayons X. « 80 % de notre chiffre d’affaires aujourd’hui provient de contrats passés avec des industriels et 67 % sont des contrats internationaux » déclare Alain Strasser, directeur d’Aerial. </a:t>
            </a:r>
          </a:p>
          <a:p>
            <a:pPr marL="0" indent="0">
              <a:buNone/>
            </a:pPr>
            <a:r>
              <a:rPr lang="fr-FR" sz="1800" dirty="0"/>
              <a:t>Une notoriété internationale qui s’est renforcée en 2016 lorsque le CRT devient un centre de collaboration de l’Agence Internationale de l’Energie Atomique (AIEA).</a:t>
            </a:r>
          </a:p>
          <a:p>
            <a:pPr marL="0" indent="0">
              <a:buNone/>
            </a:pPr>
            <a:endParaRPr lang="fr-FR" sz="1800" dirty="0"/>
          </a:p>
          <a:p>
            <a:pPr marL="0" indent="0">
              <a:buNone/>
            </a:pPr>
            <a:r>
              <a:rPr lang="fr-FR" sz="1800" dirty="0"/>
              <a:t>.</a:t>
            </a:r>
          </a:p>
        </p:txBody>
      </p:sp>
      <p:pic>
        <p:nvPicPr>
          <p:cNvPr id="6" name="Espace réservé du contenu 5">
            <a:extLst>
              <a:ext uri="{FF2B5EF4-FFF2-40B4-BE49-F238E27FC236}">
                <a16:creationId xmlns:a16="http://schemas.microsoft.com/office/drawing/2014/main" id="{338802E3-C2E5-AB95-AE24-FB2149835C51}"/>
              </a:ext>
            </a:extLst>
          </p:cNvPr>
          <p:cNvPicPr>
            <a:picLocks noGrp="1" noChangeAspect="1"/>
          </p:cNvPicPr>
          <p:nvPr>
            <p:ph sz="half" idx="2"/>
          </p:nvPr>
        </p:nvPicPr>
        <p:blipFill>
          <a:blip r:embed="rId2"/>
          <a:srcRect/>
          <a:stretch/>
        </p:blipFill>
        <p:spPr>
          <a:xfrm>
            <a:off x="7477246" y="2093976"/>
            <a:ext cx="4500106" cy="4096512"/>
          </a:xfrm>
          <a:prstGeom prst="rect">
            <a:avLst/>
          </a:prstGeom>
        </p:spPr>
      </p:pic>
      <p:pic>
        <p:nvPicPr>
          <p:cNvPr id="4" name="Image 3">
            <a:extLst>
              <a:ext uri="{FF2B5EF4-FFF2-40B4-BE49-F238E27FC236}">
                <a16:creationId xmlns:a16="http://schemas.microsoft.com/office/drawing/2014/main" id="{A2EAE28E-AB9E-3E8D-9D74-6F25EB285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0388" y="238539"/>
            <a:ext cx="1170625" cy="658477"/>
          </a:xfrm>
          <a:prstGeom prst="rect">
            <a:avLst/>
          </a:prstGeom>
        </p:spPr>
      </p:pic>
      <p:sp>
        <p:nvSpPr>
          <p:cNvPr id="8" name="Dodécagone 7">
            <a:extLst>
              <a:ext uri="{FF2B5EF4-FFF2-40B4-BE49-F238E27FC236}">
                <a16:creationId xmlns:a16="http://schemas.microsoft.com/office/drawing/2014/main" id="{2F790252-E989-1175-0217-82592D223954}"/>
              </a:ext>
            </a:extLst>
          </p:cNvPr>
          <p:cNvSpPr/>
          <p:nvPr/>
        </p:nvSpPr>
        <p:spPr>
          <a:xfrm>
            <a:off x="110793" y="119272"/>
            <a:ext cx="679622" cy="591768"/>
          </a:xfrm>
          <a:prstGeom prst="dodecagon">
            <a:avLst/>
          </a:prstGeom>
          <a:solidFill>
            <a:srgbClr val="F94286"/>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t>PB</a:t>
            </a:r>
          </a:p>
        </p:txBody>
      </p:sp>
      <p:sp>
        <p:nvSpPr>
          <p:cNvPr id="5" name="Rectangle 2">
            <a:extLst>
              <a:ext uri="{FF2B5EF4-FFF2-40B4-BE49-F238E27FC236}">
                <a16:creationId xmlns:a16="http://schemas.microsoft.com/office/drawing/2014/main" id="{4DEE55CA-E23F-5D59-80E9-E85A7BA91D9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21933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4142C-2027-831C-A89B-22D4A9FCF683}"/>
              </a:ext>
            </a:extLst>
          </p:cNvPr>
          <p:cNvSpPr>
            <a:spLocks noGrp="1"/>
          </p:cNvSpPr>
          <p:nvPr>
            <p:ph type="title"/>
          </p:nvPr>
        </p:nvSpPr>
        <p:spPr/>
        <p:txBody>
          <a:bodyPr/>
          <a:lstStyle/>
          <a:p>
            <a:r>
              <a:rPr lang="fr-FR" dirty="0"/>
              <a:t>Alexandre WINTER IMT Telecom Norbert </a:t>
            </a:r>
            <a:r>
              <a:rPr lang="fr-FR" dirty="0" err="1"/>
              <a:t>Health</a:t>
            </a:r>
            <a:r>
              <a:rPr lang="fr-FR" dirty="0"/>
              <a:t> 19 brevets</a:t>
            </a:r>
          </a:p>
        </p:txBody>
      </p:sp>
      <p:sp>
        <p:nvSpPr>
          <p:cNvPr id="3" name="Espace réservé du contenu 2">
            <a:extLst>
              <a:ext uri="{FF2B5EF4-FFF2-40B4-BE49-F238E27FC236}">
                <a16:creationId xmlns:a16="http://schemas.microsoft.com/office/drawing/2014/main" id="{7F510557-88F8-0ADE-D481-CE6D1519399F}"/>
              </a:ext>
            </a:extLst>
          </p:cNvPr>
          <p:cNvSpPr>
            <a:spLocks noGrp="1"/>
          </p:cNvSpPr>
          <p:nvPr>
            <p:ph sz="half" idx="1"/>
          </p:nvPr>
        </p:nvSpPr>
        <p:spPr>
          <a:xfrm>
            <a:off x="396240" y="1825624"/>
            <a:ext cx="6080760" cy="4925695"/>
          </a:xfrm>
        </p:spPr>
        <p:txBody>
          <a:bodyPr>
            <a:normAutofit lnSpcReduction="10000"/>
          </a:bodyPr>
          <a:lstStyle/>
          <a:p>
            <a:r>
              <a:rPr lang="fr-FR" sz="1100" dirty="0"/>
              <a:t>Depuis mon départ originel de l'Alsace, pour faire une école d'ingénieurs à Paris, j'ai toujours vanté les mérites et saveurs de notre région. J'emmenais mes copains régulièrement découvrir la tarte flambée et la campagne du </a:t>
            </a:r>
            <a:r>
              <a:rPr lang="fr-FR" sz="1100" dirty="0" err="1"/>
              <a:t>Kochersberg</a:t>
            </a:r>
            <a:r>
              <a:rPr lang="fr-FR" sz="1100" dirty="0"/>
              <a:t> d'où je viens, mais aussi les charmes et mystères du vieux Strasbourg, la folie (à l'époque en tous cas) des nuits Strasbourgeoises...</a:t>
            </a:r>
          </a:p>
          <a:p>
            <a:r>
              <a:rPr lang="fr-FR" sz="1100" dirty="0"/>
              <a:t>Ce n'est que récemment que mon prosélytisme pour l'Alsace s'est étendu au domaine économique et technique. Le Club des Ambassadeurs d'Alsace me paraissait être une excellente initiative pour donner corps à cet élan naturel propre à la plupart des Alsaciens expatriés que je connais : parler de l'Alsace, la "vendre", la faire découvrir au monde, la défendre parfois.</a:t>
            </a:r>
          </a:p>
          <a:p>
            <a:r>
              <a:rPr lang="fr-FR" sz="1100" dirty="0"/>
              <a:t>2) Quels sont vos « outils » pour vendre l'Alsace ?</a:t>
            </a:r>
          </a:p>
          <a:p>
            <a:r>
              <a:rPr lang="fr-FR" sz="1100" dirty="0"/>
              <a:t>Les cercles professionnels tout d'abord, dans lesquels je n'hésite pas à suggérer l'Alsace comme terre d'implantation en France ou en Europe. Dans les cercles privés et d'amis ensuite, où je ne laisse aucun de mes amis tranquille tant qu'il n'a pas </a:t>
            </a:r>
            <a:r>
              <a:rPr lang="fr-FR" sz="1100" dirty="0" err="1"/>
              <a:t>gouté</a:t>
            </a:r>
            <a:r>
              <a:rPr lang="fr-FR" sz="1100" dirty="0"/>
              <a:t> un </a:t>
            </a:r>
            <a:r>
              <a:rPr lang="fr-FR" sz="1100" dirty="0" err="1"/>
              <a:t>baeckehoffe</a:t>
            </a:r>
            <a:r>
              <a:rPr lang="fr-FR" sz="1100" dirty="0"/>
              <a:t>, des </a:t>
            </a:r>
            <a:r>
              <a:rPr lang="fr-FR" sz="1100" dirty="0" err="1"/>
              <a:t>spaetzele</a:t>
            </a:r>
            <a:r>
              <a:rPr lang="fr-FR" sz="1100" dirty="0"/>
              <a:t> maison ou encore des tartes flambées que l'on fait chez nous. Je pousse les gens qui visitent la France à faire un petit tour à l'Est. Avec pas mal de réussite pour le moment !</a:t>
            </a:r>
          </a:p>
          <a:p>
            <a:r>
              <a:rPr lang="fr-FR" sz="1100" dirty="0"/>
              <a:t>3) Vous êtes également un ancien chercheur basé à New York. Pouvez-vous nous décrire votre activité ?</a:t>
            </a:r>
          </a:p>
          <a:p>
            <a:r>
              <a:rPr lang="fr-FR" sz="1100" dirty="0"/>
              <a:t>Ancien chercheur, je suis devenu entrepreneur en logiciel, plus particulièrement en reconnaissance d'images. J'ai démarré ma carrière à l'Aerospatiale (EADS), puis à l'INRIA en tant que chercheur en traitement d'images, puis ai co-fondé une startup dans ce même domaine qui a été revendue à un groupe japonais. Cette société, , est encore aujourd'hui leader dans le domaine de la recherche d'images par le contenu sur des bases de très grande taille. Parmi leurs clients, on compte le FBI, les douanes américaines, le Dept of </a:t>
            </a:r>
            <a:r>
              <a:rPr lang="fr-FR" sz="1100" dirty="0" err="1"/>
              <a:t>Defense</a:t>
            </a:r>
            <a:r>
              <a:rPr lang="fr-FR" sz="1100" dirty="0"/>
              <a:t> américain, la police et la gendarmerie françaises, italiennes, japonaises, des sociétés de contrôle de copyright en ligne et bien d'autres.</a:t>
            </a:r>
          </a:p>
          <a:p>
            <a:r>
              <a:rPr lang="fr-FR" sz="1100" dirty="0"/>
              <a:t>Je suis aujourd'hui entrain de démarrer un nouveau projet confidentiel ici à New York, plus précisément Brooklyn, où j'habite avec ma famille depuis 2009. </a:t>
            </a:r>
          </a:p>
        </p:txBody>
      </p:sp>
      <p:pic>
        <p:nvPicPr>
          <p:cNvPr id="1026" name="Picture 2" descr="Alexandre Winter - CEO, co-founder at Norbert Health | The Org">
            <a:extLst>
              <a:ext uri="{FF2B5EF4-FFF2-40B4-BE49-F238E27FC236}">
                <a16:creationId xmlns:a16="http://schemas.microsoft.com/office/drawing/2014/main" id="{2F8D0819-FC64-FA94-6BAF-D868016BD5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221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26925</TotalTime>
  <Words>3554</Words>
  <Application>Microsoft Macintosh PowerPoint</Application>
  <PresentationFormat>Grand écran</PresentationFormat>
  <Paragraphs>125</Paragraphs>
  <Slides>19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ADLaM Display</vt:lpstr>
      <vt:lpstr>Aptos</vt:lpstr>
      <vt:lpstr>Aptos Display</vt:lpstr>
      <vt:lpstr>Arial</vt:lpstr>
      <vt:lpstr>Calibri</vt:lpstr>
      <vt:lpstr>Thème Office</vt:lpstr>
      <vt:lpstr>Présentation PowerPoint</vt:lpstr>
      <vt:lpstr> L’Alsace a une tradition forte d’industrie, d’inventivité, de rigueur et d’entrepreneuriat. Un partenariat Bretzels d’Or × Prix Lavet permet de raconter ces parcours de manière incarnée : des ingénieurs qui innovent, industrialisent, et transforment le réel, tout en restant fidèles à un esprit de simplicité et d’engagement. </vt:lpstr>
      <vt:lpstr>      Organisation</vt:lpstr>
      <vt:lpstr>Le processus de sélection</vt:lpstr>
      <vt:lpstr>Hervé This (AgroParistech)</vt:lpstr>
      <vt:lpstr>Nominés Lavet Alsace 2026 Liste à  compléter </vt:lpstr>
      <vt:lpstr>Damien Steyer — (Twisstorama) 5 brevets</vt:lpstr>
      <vt:lpstr>Alain Strasser — (AERIAL)</vt:lpstr>
      <vt:lpstr>Alexandre WINTER IMT Telecom Norbert Health 19 brevets</vt:lpstr>
      <vt:lpstr>Daniel Krob — (CESAMES) 5 brevets</vt:lpstr>
      <vt:lpstr>Fanny Carbillet — (Alara) 5 brevets</vt:lpstr>
      <vt:lpstr>Lucas McKenna (OnePoint)</vt:lpstr>
      <vt:lpstr>Jonathan Macron — (REDBERRY)  </vt:lpstr>
      <vt:lpstr>Melodie Munier — (Fibermetrix) 5 brevets</vt:lpstr>
      <vt:lpstr>Rémi Perrin— (SOPREMA) 58 brevets  </vt:lpstr>
      <vt:lpstr>Christian Muller (Cooltech)  72 brevets  </vt:lpstr>
      <vt:lpstr>Jean-Luc André— (Urbaloop, Lohr) 42 brevets  </vt:lpstr>
      <vt:lpstr>Thierry Paper— (Biosynex) 42 brevets  </vt:lpstr>
      <vt:lpstr>Bernard Kress — (GoogleGlass) 111 brevets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BREESE</dc:creator>
  <cp:lastModifiedBy>Pierre BREESE</cp:lastModifiedBy>
  <cp:revision>228</cp:revision>
  <dcterms:created xsi:type="dcterms:W3CDTF">2025-01-23T23:47:09Z</dcterms:created>
  <dcterms:modified xsi:type="dcterms:W3CDTF">2026-05-26T20:48:17Z</dcterms:modified>
</cp:coreProperties>
</file>