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36"/>
  </p:notesMasterIdLst>
  <p:handoutMasterIdLst>
    <p:handoutMasterId r:id="rId37"/>
  </p:handoutMasterIdLst>
  <p:sldIdLst>
    <p:sldId id="256" r:id="rId2"/>
    <p:sldId id="983" r:id="rId3"/>
    <p:sldId id="1081" r:id="rId4"/>
    <p:sldId id="1109" r:id="rId5"/>
    <p:sldId id="1127" r:id="rId6"/>
    <p:sldId id="1128" r:id="rId7"/>
    <p:sldId id="1135" r:id="rId8"/>
    <p:sldId id="1106" r:id="rId9"/>
    <p:sldId id="1136" r:id="rId10"/>
    <p:sldId id="1103" r:id="rId11"/>
    <p:sldId id="1108" r:id="rId12"/>
    <p:sldId id="1131" r:id="rId13"/>
    <p:sldId id="1143" r:id="rId14"/>
    <p:sldId id="1132" r:id="rId15"/>
    <p:sldId id="1117" r:id="rId16"/>
    <p:sldId id="1087" r:id="rId17"/>
    <p:sldId id="1133" r:id="rId18"/>
    <p:sldId id="1139" r:id="rId19"/>
    <p:sldId id="1137" r:id="rId20"/>
    <p:sldId id="1138" r:id="rId21"/>
    <p:sldId id="1140" r:id="rId22"/>
    <p:sldId id="1110" r:id="rId23"/>
    <p:sldId id="1105" r:id="rId24"/>
    <p:sldId id="1090" r:id="rId25"/>
    <p:sldId id="1120" r:id="rId26"/>
    <p:sldId id="1141" r:id="rId27"/>
    <p:sldId id="1116" r:id="rId28"/>
    <p:sldId id="1130" r:id="rId29"/>
    <p:sldId id="1124" r:id="rId30"/>
    <p:sldId id="1089" r:id="rId31"/>
    <p:sldId id="1144" r:id="rId32"/>
    <p:sldId id="1122" r:id="rId33"/>
    <p:sldId id="1114" r:id="rId34"/>
    <p:sldId id="1118" r:id="rId35"/>
  </p:sldIdLst>
  <p:sldSz cx="9144000" cy="6858000" type="screen4x3"/>
  <p:notesSz cx="6810375" cy="99425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59" userDrawn="1">
          <p15:clr>
            <a:srgbClr val="A4A3A4"/>
          </p15:clr>
        </p15:guide>
        <p15:guide id="2" pos="1292" userDrawn="1">
          <p15:clr>
            <a:srgbClr val="A4A3A4"/>
          </p15:clr>
        </p15:guide>
        <p15:guide id="3" pos="5012" userDrawn="1">
          <p15:clr>
            <a:srgbClr val="A4A3A4"/>
          </p15:clr>
        </p15:guide>
        <p15:guide id="4" pos="2608" userDrawn="1">
          <p15:clr>
            <a:srgbClr val="A4A3A4"/>
          </p15:clr>
        </p15:guide>
        <p15:guide id="5" pos="1202" userDrawn="1">
          <p15:clr>
            <a:srgbClr val="A4A3A4"/>
          </p15:clr>
        </p15:guide>
        <p15:guide id="6" orient="horz" pos="1480" userDrawn="1">
          <p15:clr>
            <a:srgbClr val="A4A3A4"/>
          </p15:clr>
        </p15:guide>
        <p15:guide id="7" pos="3016" userDrawn="1">
          <p15:clr>
            <a:srgbClr val="A4A3A4"/>
          </p15:clr>
        </p15:guide>
        <p15:guide id="8" orient="horz" pos="2886" userDrawn="1">
          <p15:clr>
            <a:srgbClr val="A4A3A4"/>
          </p15:clr>
        </p15:guide>
        <p15:guide id="9" pos="2328" userDrawn="1">
          <p15:clr>
            <a:srgbClr val="A4A3A4"/>
          </p15:clr>
        </p15:guide>
        <p15:guide id="10" pos="33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 COUREAU" initials="M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FF"/>
    <a:srgbClr val="0047FF"/>
    <a:srgbClr val="E00053"/>
    <a:srgbClr val="E9EDF4"/>
    <a:srgbClr val="D20043"/>
    <a:srgbClr val="0043FA"/>
    <a:srgbClr val="E7511E"/>
    <a:srgbClr val="0033CC"/>
    <a:srgbClr val="004A7E"/>
    <a:srgbClr val="1937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Style léger 1 - Accentuation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Style léger 2 - Accentuatio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10" autoAdjust="0"/>
    <p:restoredTop sz="95730" autoAdjust="0"/>
  </p:normalViewPr>
  <p:slideViewPr>
    <p:cSldViewPr>
      <p:cViewPr varScale="1">
        <p:scale>
          <a:sx n="71" d="100"/>
          <a:sy n="71" d="100"/>
        </p:scale>
        <p:origin x="1670" y="283"/>
      </p:cViewPr>
      <p:guideLst>
        <p:guide orient="horz" pos="2659"/>
        <p:guide pos="1292"/>
        <p:guide pos="5012"/>
        <p:guide pos="2608"/>
        <p:guide pos="1202"/>
        <p:guide orient="horz" pos="1480"/>
        <p:guide pos="3016"/>
        <p:guide orient="horz" pos="2886"/>
        <p:guide pos="2328"/>
        <p:guide pos="33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0"/>
    </p:cViewPr>
  </p:sorterViewPr>
  <p:notesViewPr>
    <p:cSldViewPr>
      <p:cViewPr varScale="1">
        <p:scale>
          <a:sx n="74" d="100"/>
          <a:sy n="74" d="100"/>
        </p:scale>
        <p:origin x="4026" y="72"/>
      </p:cViewPr>
      <p:guideLst>
        <p:guide orient="horz" pos="3132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51162" cy="497126"/>
          </a:xfrm>
          <a:prstGeom prst="rect">
            <a:avLst/>
          </a:prstGeom>
        </p:spPr>
        <p:txBody>
          <a:bodyPr vert="horz" lIns="95710" tIns="47854" rIns="95710" bIns="4785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2" y="9443661"/>
            <a:ext cx="2951162" cy="497126"/>
          </a:xfrm>
          <a:prstGeom prst="rect">
            <a:avLst/>
          </a:prstGeom>
        </p:spPr>
        <p:txBody>
          <a:bodyPr vert="horz" lIns="95710" tIns="47854" rIns="95710" bIns="4785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7638" y="9443661"/>
            <a:ext cx="2951162" cy="497126"/>
          </a:xfrm>
          <a:prstGeom prst="rect">
            <a:avLst/>
          </a:prstGeom>
        </p:spPr>
        <p:txBody>
          <a:bodyPr vert="horz" lIns="95710" tIns="47854" rIns="95710" bIns="47854" rtlCol="0" anchor="b"/>
          <a:lstStyle>
            <a:lvl1pPr algn="r">
              <a:defRPr sz="1300"/>
            </a:lvl1pPr>
          </a:lstStyle>
          <a:p>
            <a:fld id="{0FC68F9E-92A3-47CB-B157-E323DC0EB03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806821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'image des diapositives 7">
            <a:extLst>
              <a:ext uri="{FF2B5EF4-FFF2-40B4-BE49-F238E27FC236}">
                <a16:creationId xmlns:a16="http://schemas.microsoft.com/office/drawing/2014/main" id="{2340C9F4-42D1-49E6-9C91-F5714E8DFF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184275"/>
            <a:ext cx="447357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590" tIns="45295" rIns="90590" bIns="45295"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198082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65700" cy="3725863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lIns="90590" tIns="45295" rIns="90590" bIns="45295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806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79512" y="789411"/>
            <a:ext cx="1852734" cy="68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 userDrawn="1"/>
        </p:nvSpPr>
        <p:spPr>
          <a:xfrm>
            <a:off x="0" y="5932026"/>
            <a:ext cx="9144000" cy="1025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6"/>
          <p:cNvCxnSpPr/>
          <p:nvPr userDrawn="1"/>
        </p:nvCxnSpPr>
        <p:spPr>
          <a:xfrm flipV="1">
            <a:off x="251520" y="3441599"/>
            <a:ext cx="8784976" cy="794"/>
          </a:xfrm>
          <a:prstGeom prst="line">
            <a:avLst/>
          </a:prstGeom>
          <a:ln w="22225">
            <a:solidFill>
              <a:srgbClr val="E000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9A01536B-6AD2-2CA4-0C77-88B73F2AF5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1268760"/>
            <a:ext cx="3464000" cy="1732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0B7609F-A07E-2236-A8A0-0304B8E60807}"/>
              </a:ext>
            </a:extLst>
          </p:cNvPr>
          <p:cNvSpPr/>
          <p:nvPr userDrawn="1"/>
        </p:nvSpPr>
        <p:spPr>
          <a:xfrm>
            <a:off x="7415789" y="1"/>
            <a:ext cx="1620708" cy="857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2630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 userDrawn="1"/>
        </p:nvSpPr>
        <p:spPr>
          <a:xfrm>
            <a:off x="-10753" y="-1935"/>
            <a:ext cx="9108505" cy="982663"/>
          </a:xfrm>
          <a:prstGeom prst="rect">
            <a:avLst/>
          </a:prstGeom>
        </p:spPr>
        <p:txBody>
          <a:bodyPr lIns="288000" tIns="180000"/>
          <a:lstStyle/>
          <a:p>
            <a:pPr>
              <a:spcBef>
                <a:spcPct val="0"/>
              </a:spcBef>
              <a:defRPr/>
            </a:pPr>
            <a:endParaRPr lang="en-GB" sz="4400" dirty="0">
              <a:solidFill>
                <a:srgbClr val="0043FA"/>
              </a:solidFill>
              <a:latin typeface="Copperplate Std 33 BC" panose="020E0907020206020404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502229-0AEC-E20C-081C-9AD84EA2437C}"/>
              </a:ext>
            </a:extLst>
          </p:cNvPr>
          <p:cNvSpPr/>
          <p:nvPr userDrawn="1"/>
        </p:nvSpPr>
        <p:spPr>
          <a:xfrm>
            <a:off x="179512" y="789411"/>
            <a:ext cx="1852734" cy="68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11CABD-7D95-95AA-614F-3606810D4257}"/>
              </a:ext>
            </a:extLst>
          </p:cNvPr>
          <p:cNvSpPr/>
          <p:nvPr userDrawn="1"/>
        </p:nvSpPr>
        <p:spPr>
          <a:xfrm>
            <a:off x="7415789" y="1"/>
            <a:ext cx="1620708" cy="857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1692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 userDrawn="1"/>
        </p:nvSpPr>
        <p:spPr>
          <a:xfrm>
            <a:off x="395536" y="692696"/>
            <a:ext cx="8640514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>
            <a:off x="251742" y="5877272"/>
            <a:ext cx="8892257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502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A73104-3CEF-0C91-9CDA-D0DD46A8D068}"/>
              </a:ext>
            </a:extLst>
          </p:cNvPr>
          <p:cNvSpPr/>
          <p:nvPr userDrawn="1"/>
        </p:nvSpPr>
        <p:spPr>
          <a:xfrm>
            <a:off x="7415789" y="1"/>
            <a:ext cx="1620708" cy="857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1280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00482D-6B9A-A2E8-8A24-CED810111815}"/>
              </a:ext>
            </a:extLst>
          </p:cNvPr>
          <p:cNvSpPr/>
          <p:nvPr userDrawn="1"/>
        </p:nvSpPr>
        <p:spPr>
          <a:xfrm>
            <a:off x="7415789" y="1"/>
            <a:ext cx="1620708" cy="857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9219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/>
          <a:lstStyle/>
          <a:p>
            <a:fld id="{53D8FC74-84CE-1946-BD56-A94F1E7E9867}" type="datetimeFigureOut">
              <a:rPr lang="fr-FR" smtClean="0"/>
              <a:pPr/>
              <a:t>12/04/2026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/>
          <a:lstStyle/>
          <a:p>
            <a:fld id="{CFC575E8-682D-EB40-AD39-F2B6351AF3E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4E8998-4CF7-9C8A-FE54-9D5A0A2E8613}"/>
              </a:ext>
            </a:extLst>
          </p:cNvPr>
          <p:cNvSpPr/>
          <p:nvPr userDrawn="1"/>
        </p:nvSpPr>
        <p:spPr>
          <a:xfrm>
            <a:off x="7415789" y="1"/>
            <a:ext cx="1620708" cy="857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9342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4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1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1978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10"/>
          <p:cNvSpPr>
            <a:spLocks noChangeShapeType="1"/>
          </p:cNvSpPr>
          <p:nvPr userDrawn="1"/>
        </p:nvSpPr>
        <p:spPr bwMode="auto">
          <a:xfrm>
            <a:off x="251484" y="6381751"/>
            <a:ext cx="7200000" cy="0"/>
          </a:xfrm>
          <a:prstGeom prst="line">
            <a:avLst/>
          </a:prstGeom>
          <a:noFill/>
          <a:ln w="9525">
            <a:solidFill>
              <a:srgbClr val="E00053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cxnSp>
        <p:nvCxnSpPr>
          <p:cNvPr id="19" name="Connecteur droit 18"/>
          <p:cNvCxnSpPr/>
          <p:nvPr userDrawn="1"/>
        </p:nvCxnSpPr>
        <p:spPr>
          <a:xfrm flipV="1">
            <a:off x="251520" y="915421"/>
            <a:ext cx="8784976" cy="794"/>
          </a:xfrm>
          <a:prstGeom prst="line">
            <a:avLst/>
          </a:prstGeom>
          <a:ln w="22225">
            <a:solidFill>
              <a:srgbClr val="E000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>
            <a:spLocks noChangeAspect="1"/>
          </p:cNvSpPr>
          <p:nvPr userDrawn="1"/>
        </p:nvSpPr>
        <p:spPr>
          <a:xfrm>
            <a:off x="4343119" y="6521584"/>
            <a:ext cx="252000" cy="252000"/>
          </a:xfrm>
          <a:prstGeom prst="rect">
            <a:avLst/>
          </a:prstGeom>
          <a:solidFill>
            <a:srgbClr val="0043FA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fld id="{EB5D0E69-7EF5-4A1A-8AED-5D1DBA1EB9AA}" type="slidenum">
              <a:rPr lang="fr-FR" sz="900" b="1" smtClean="0">
                <a:solidFill>
                  <a:schemeClr val="bg1"/>
                </a:solidFill>
                <a:latin typeface="Calibri Light" panose="020F0302020204030204" pitchFamily="34" charset="0"/>
              </a:rPr>
              <a:pPr algn="ctr"/>
              <a:t>‹N°›</a:t>
            </a:fld>
            <a:r>
              <a:rPr lang="fr-FR" sz="500" baseline="0" dirty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endParaRPr lang="fr-FR" sz="5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8114635" y="6381525"/>
            <a:ext cx="918000" cy="0"/>
          </a:xfrm>
          <a:prstGeom prst="line">
            <a:avLst/>
          </a:prstGeom>
          <a:ln>
            <a:solidFill>
              <a:srgbClr val="0043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 userDrawn="1"/>
        </p:nvSpPr>
        <p:spPr>
          <a:xfrm>
            <a:off x="8006632" y="5999002"/>
            <a:ext cx="965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0043E1"/>
                </a:solidFill>
                <a:latin typeface="Copperplate Gothic Bold" panose="020E0705020206020404" pitchFamily="34" charset="0"/>
              </a:rPr>
              <a:t>IESF</a:t>
            </a:r>
          </a:p>
        </p:txBody>
      </p:sp>
      <p:sp>
        <p:nvSpPr>
          <p:cNvPr id="16" name="ZoneTexte 15"/>
          <p:cNvSpPr txBox="1"/>
          <p:nvPr userDrawn="1"/>
        </p:nvSpPr>
        <p:spPr>
          <a:xfrm>
            <a:off x="8027224" y="6367771"/>
            <a:ext cx="1236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cap="small" dirty="0">
                <a:solidFill>
                  <a:srgbClr val="0043E1"/>
                </a:solidFill>
                <a:latin typeface="Calibri Light" panose="020F0302020204030204" pitchFamily="34" charset="0"/>
              </a:rPr>
              <a:t>The Society of French Engineers and Scientists </a:t>
            </a: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7985173" y="5912071"/>
            <a:ext cx="306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Clr>
                <a:srgbClr val="E00053"/>
              </a:buClr>
              <a:buSzPct val="165000"/>
              <a:buFont typeface="Calibri" panose="020F0502020204030204" pitchFamily="34" charset="0"/>
              <a:buChar char="•"/>
            </a:pPr>
            <a:r>
              <a:rPr lang="fr-FR" sz="1400" dirty="0">
                <a:solidFill>
                  <a:srgbClr val="E00053"/>
                </a:solidFill>
              </a:rPr>
              <a:t> 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2504" y="6096434"/>
            <a:ext cx="505385" cy="56350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00589AA-BD84-4CEF-BCF0-EAE5F4DDC127}"/>
              </a:ext>
            </a:extLst>
          </p:cNvPr>
          <p:cNvPicPr/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6919" y="-1201"/>
            <a:ext cx="1691680" cy="902855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6C3914A-19B0-6E49-0AE4-DF5B6B9FDBD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225" y="13824"/>
            <a:ext cx="983786" cy="8728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C632EA-DA16-47A4-C2CC-C4AC9EEE8296}"/>
              </a:ext>
            </a:extLst>
          </p:cNvPr>
          <p:cNvSpPr/>
          <p:nvPr userDrawn="1"/>
        </p:nvSpPr>
        <p:spPr>
          <a:xfrm>
            <a:off x="179512" y="789411"/>
            <a:ext cx="1852734" cy="68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8677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692">
          <p15:clr>
            <a:srgbClr val="F26B43"/>
          </p15:clr>
        </p15:guide>
        <p15:guide id="3" orient="horz" pos="576">
          <p15:clr>
            <a:srgbClr val="F26B43"/>
          </p15:clr>
        </p15:guide>
        <p15:guide id="4" orient="horz" pos="4020">
          <p15:clr>
            <a:srgbClr val="F26B43"/>
          </p15:clr>
        </p15:guide>
        <p15:guide id="5" pos="4694">
          <p15:clr>
            <a:srgbClr val="F26B43"/>
          </p15:clr>
        </p15:guide>
        <p15:guide id="6" pos="431">
          <p15:clr>
            <a:srgbClr val="F26B43"/>
          </p15:clr>
        </p15:guide>
        <p15:guide id="7" pos="158">
          <p15:clr>
            <a:srgbClr val="F26B43"/>
          </p15:clr>
        </p15:guide>
        <p15:guide id="8" orient="horz" pos="4201">
          <p15:clr>
            <a:srgbClr val="F26B43"/>
          </p15:clr>
        </p15:guide>
        <p15:guide id="9" orient="horz" pos="3351">
          <p15:clr>
            <a:srgbClr val="F26B43"/>
          </p15:clr>
        </p15:guide>
        <p15:guide id="10" pos="2880">
          <p15:clr>
            <a:srgbClr val="F26B43"/>
          </p15:clr>
        </p15:guide>
        <p15:guide id="11" orient="horz" pos="134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png"/><Relationship Id="rId3" Type="http://schemas.openxmlformats.org/officeDocument/2006/relationships/hyperlink" Target="https://www.iesf.fr/752_p_41981/s-inscrire-se-desinscrire.html" TargetMode="External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arisal.org/" TargetMode="External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arisal.org/adherer-don/" TargetMode="External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isal.org/arisal/formulaires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isal.org/archives/ag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5496" y="3300988"/>
            <a:ext cx="9144000" cy="2952328"/>
          </a:xfrm>
          <a:prstGeom prst="rect">
            <a:avLst/>
          </a:prstGeom>
        </p:spPr>
        <p:txBody>
          <a:bodyPr lIns="288000" tIns="180000" rIns="91440" bIns="45720" anchor="t"/>
          <a:lstStyle/>
          <a:p>
            <a:pPr algn="ctr">
              <a:spcBef>
                <a:spcPct val="0"/>
              </a:spcBef>
              <a:defRPr/>
            </a:pPr>
            <a:endParaRPr lang="fr-FR" sz="2400" dirty="0">
              <a:solidFill>
                <a:srgbClr val="0043FA"/>
              </a:solidFill>
              <a:latin typeface="Copperplate Gothic Bold" panose="020E0705020206020404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fr-FR" sz="2400" dirty="0" err="1">
                <a:solidFill>
                  <a:srgbClr val="FF0000"/>
                </a:solidFill>
                <a:latin typeface="Copperplate Gothic Bold"/>
                <a:ea typeface="+mj-ea"/>
                <a:cs typeface="Arial"/>
              </a:rPr>
              <a:t>Assemblee</a:t>
            </a:r>
            <a:r>
              <a:rPr lang="fr-FR" sz="2400" dirty="0">
                <a:solidFill>
                  <a:srgbClr val="FF0000"/>
                </a:solidFill>
                <a:latin typeface="Copperplate Gothic Bold"/>
                <a:ea typeface="+mj-ea"/>
                <a:cs typeface="Arial"/>
              </a:rPr>
              <a:t> Générale 2026 </a:t>
            </a:r>
            <a:endParaRPr lang="fr-FR" sz="2400" dirty="0">
              <a:solidFill>
                <a:srgbClr val="FF0000"/>
              </a:solidFill>
              <a:latin typeface="Copperplate Gothic Bold" panose="020E0705020206020404" pitchFamily="34" charset="0"/>
              <a:ea typeface="+mj-ea"/>
              <a:cs typeface="Arial" pitchFamily="34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fr-FR" sz="2400" dirty="0">
                <a:solidFill>
                  <a:srgbClr val="FF0000"/>
                </a:solidFill>
                <a:latin typeface="Copperplate Gothic Bold"/>
                <a:ea typeface="+mj-ea"/>
                <a:cs typeface="Arial"/>
              </a:rPr>
              <a:t>25 Mars  2026</a:t>
            </a:r>
          </a:p>
          <a:p>
            <a:pPr algn="ctr">
              <a:spcBef>
                <a:spcPct val="0"/>
              </a:spcBef>
              <a:defRPr/>
            </a:pPr>
            <a:endParaRPr lang="fr-FR" sz="2400" dirty="0">
              <a:solidFill>
                <a:srgbClr val="FF0000"/>
              </a:solidFill>
              <a:latin typeface="Copperplate Gothic Bold" panose="020E0705020206020404" pitchFamily="34" charset="0"/>
              <a:ea typeface="+mj-ea"/>
              <a:cs typeface="Arial" pitchFamily="34" charset="0"/>
            </a:endParaRPr>
          </a:p>
          <a:p>
            <a:pPr algn="ctr">
              <a:spcBef>
                <a:spcPct val="0"/>
              </a:spcBef>
              <a:defRPr/>
            </a:pPr>
            <a:endParaRPr lang="fr-FR" sz="2400" dirty="0">
              <a:solidFill>
                <a:srgbClr val="FF0000"/>
              </a:solidFill>
              <a:latin typeface="Copperplate Gothic Bold" panose="020E0705020206020404" pitchFamily="34" charset="0"/>
              <a:ea typeface="+mj-ea"/>
              <a:cs typeface="Arial" pitchFamily="34" charset="0"/>
            </a:endParaRPr>
          </a:p>
          <a:p>
            <a:pPr algn="ctr">
              <a:spcBef>
                <a:spcPct val="0"/>
              </a:spcBef>
              <a:defRPr/>
            </a:pPr>
            <a:endParaRPr lang="fr-FR" sz="2400" dirty="0">
              <a:solidFill>
                <a:srgbClr val="FF0000"/>
              </a:solidFill>
              <a:latin typeface="Copperplate Gothic Bold" panose="020E0705020206020404" pitchFamily="34" charset="0"/>
              <a:ea typeface="+mj-ea"/>
              <a:cs typeface="Arial" pitchFamily="34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fr-FR" sz="1100" dirty="0">
                <a:solidFill>
                  <a:srgbClr val="FF0000"/>
                </a:solidFill>
                <a:latin typeface="Copperplate Gothic Bold"/>
                <a:ea typeface="+mj-ea"/>
                <a:cs typeface="Arial"/>
              </a:rPr>
              <a:t>Bureau IESF : Nicole Bomo, Willy </a:t>
            </a:r>
            <a:r>
              <a:rPr lang="fr-FR" sz="1100" dirty="0" err="1">
                <a:solidFill>
                  <a:srgbClr val="FF0000"/>
                </a:solidFill>
                <a:latin typeface="Copperplate Gothic Bold"/>
                <a:ea typeface="+mj-ea"/>
                <a:cs typeface="Arial"/>
              </a:rPr>
              <a:t>Kresser</a:t>
            </a:r>
            <a:r>
              <a:rPr lang="fr-FR" sz="1100" dirty="0">
                <a:solidFill>
                  <a:srgbClr val="FF0000"/>
                </a:solidFill>
                <a:latin typeface="Copperplate Gothic Bold"/>
                <a:ea typeface="+mj-ea"/>
                <a:cs typeface="Arial"/>
              </a:rPr>
              <a:t> et Sylvain Lecler , Adam Sandoval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1100" dirty="0">
                <a:solidFill>
                  <a:srgbClr val="FF0000"/>
                </a:solidFill>
                <a:latin typeface="Copperplate Gothic Bold"/>
                <a:ea typeface="+mj-ea"/>
                <a:cs typeface="Arial"/>
              </a:rPr>
              <a:t>Présidente d’honneur : Céline </a:t>
            </a:r>
            <a:r>
              <a:rPr lang="fr-FR" sz="1100" dirty="0" err="1">
                <a:solidFill>
                  <a:srgbClr val="FF0000"/>
                </a:solidFill>
                <a:latin typeface="Copperplate Gothic Bold"/>
                <a:ea typeface="+mj-ea"/>
                <a:cs typeface="Arial"/>
              </a:rPr>
              <a:t>Poloce</a:t>
            </a:r>
            <a:endParaRPr lang="fr-FR" sz="1100" dirty="0">
              <a:solidFill>
                <a:srgbClr val="FF0000"/>
              </a:solidFill>
              <a:latin typeface="Copperplate Gothic Bold"/>
              <a:ea typeface="+mj-ea"/>
              <a:cs typeface="Arial"/>
            </a:endParaRPr>
          </a:p>
          <a:p>
            <a:pPr marL="360363" lvl="1" indent="-360363"/>
            <a:r>
              <a:rPr lang="fr-FR" sz="1600" dirty="0">
                <a:solidFill>
                  <a:srgbClr val="0043FA"/>
                </a:solidFill>
                <a:latin typeface="Copperplate Std 33 BC" panose="020E0907020206020404" pitchFamily="34" charset="0"/>
                <a:ea typeface="+mj-ea"/>
                <a:cs typeface="Arial" pitchFamily="34" charset="0"/>
              </a:rPr>
              <a:t>        </a:t>
            </a:r>
            <a:br>
              <a:rPr lang="fr-FR" sz="1600" dirty="0">
                <a:solidFill>
                  <a:srgbClr val="0043FA"/>
                </a:solidFill>
                <a:latin typeface="Copperplate Std 33 BC" panose="020E0907020206020404" pitchFamily="34" charset="0"/>
                <a:ea typeface="+mj-ea"/>
                <a:cs typeface="Arial" pitchFamily="34" charset="0"/>
              </a:rPr>
            </a:br>
            <a:endParaRPr lang="fr-FR" sz="1600" dirty="0">
              <a:solidFill>
                <a:srgbClr val="0043FA"/>
              </a:solidFill>
              <a:latin typeface="Copperplate Std 33 BC" panose="020E0907020206020404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A0B8EFA-5B4B-96C3-94A5-1B2AAD2E42F4}"/>
              </a:ext>
            </a:extLst>
          </p:cNvPr>
          <p:cNvSpPr txBox="1"/>
          <p:nvPr/>
        </p:nvSpPr>
        <p:spPr>
          <a:xfrm>
            <a:off x="2308303" y="3021309"/>
            <a:ext cx="4638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dirty="0">
                <a:effectLst/>
              </a:rPr>
              <a:t> 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F70EB4C-B35A-759D-CC9E-E7C10C5B92CF}"/>
              </a:ext>
            </a:extLst>
          </p:cNvPr>
          <p:cNvSpPr txBox="1"/>
          <p:nvPr/>
        </p:nvSpPr>
        <p:spPr>
          <a:xfrm>
            <a:off x="2311400" y="2050534"/>
            <a:ext cx="462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dirty="0">
                <a:effectLst/>
              </a:rPr>
              <a:t> </a:t>
            </a:r>
            <a:endParaRPr lang="fr-F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EE408-51CE-3F07-83F0-394BB6FA5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A88C1A0B-921B-32DF-4CFC-273A4B458ACB}"/>
              </a:ext>
            </a:extLst>
          </p:cNvPr>
          <p:cNvSpPr/>
          <p:nvPr/>
        </p:nvSpPr>
        <p:spPr>
          <a:xfrm>
            <a:off x="2627784" y="332656"/>
            <a:ext cx="3888432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/>
            <a:r>
              <a:rPr lang="fr-FR" sz="2400" b="1" spc="-1" dirty="0">
                <a:solidFill>
                  <a:srgbClr val="0047FF"/>
                </a:solidFill>
                <a:ea typeface="+mn-lt"/>
                <a:cs typeface="+mn-lt"/>
              </a:rPr>
              <a:t>3. Rapport moral 2025</a:t>
            </a: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3F5B135A-5ABF-CB0C-0431-03259263B8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DB5EF38-7E51-9310-9F2D-6EDE30E28436}"/>
              </a:ext>
            </a:extLst>
          </p:cNvPr>
          <p:cNvSpPr txBox="1"/>
          <p:nvPr/>
        </p:nvSpPr>
        <p:spPr>
          <a:xfrm>
            <a:off x="323528" y="1340768"/>
            <a:ext cx="7344816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b="1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Vie associative nationale</a:t>
            </a:r>
            <a:endParaRPr lang="fr-FR" sz="1800" b="1" dirty="0">
              <a:effectLst/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5EC0120-2437-382F-576B-3E093E6A406B}"/>
              </a:ext>
            </a:extLst>
          </p:cNvPr>
          <p:cNvSpPr txBox="1"/>
          <p:nvPr/>
        </p:nvSpPr>
        <p:spPr>
          <a:xfrm>
            <a:off x="539552" y="1708225"/>
            <a:ext cx="7873401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1400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La Présidente ou un membre du Conseil d'Administration participent :</a:t>
            </a:r>
          </a:p>
          <a:p>
            <a:r>
              <a:rPr lang="fr-FR" sz="1400" dirty="0">
                <a:latin typeface="Arial"/>
                <a:ea typeface="Calibri"/>
                <a:cs typeface="Calibri"/>
              </a:rPr>
              <a:t>-     Assemblée des Régions (25) (31 mars 2025)</a:t>
            </a:r>
            <a:endParaRPr lang="fr-FR" sz="1400" dirty="0">
              <a:latin typeface="Aptos"/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fr-FR" sz="1400" dirty="0">
                <a:latin typeface="Aptos"/>
                <a:ea typeface="Calibri"/>
                <a:cs typeface="Calibri"/>
              </a:rPr>
              <a:t>À l'AG IESF National (23 juin 2025)</a:t>
            </a:r>
          </a:p>
          <a:p>
            <a:pPr marL="285750" indent="-285750">
              <a:buFont typeface="Calibri"/>
              <a:buChar char="-"/>
            </a:pPr>
            <a:r>
              <a:rPr lang="fr-FR" sz="1400" dirty="0">
                <a:latin typeface="Aptos"/>
                <a:ea typeface="Calibri"/>
                <a:cs typeface="Calibri"/>
              </a:rPr>
              <a:t>Au Congrès des Régions (16/17 Octobre 2025)</a:t>
            </a:r>
          </a:p>
        </p:txBody>
      </p:sp>
      <p:pic>
        <p:nvPicPr>
          <p:cNvPr id="5" name="Image 4" descr="Une image contenant plein air, bâtiment, Véhicule terrestre, véhicule&#10;&#10;Le contenu généré par l’IA peut être incorrect.">
            <a:extLst>
              <a:ext uri="{FF2B5EF4-FFF2-40B4-BE49-F238E27FC236}">
                <a16:creationId xmlns:a16="http://schemas.microsoft.com/office/drawing/2014/main" id="{211CB886-2C1A-4287-4556-412148D3E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638" y="4090066"/>
            <a:ext cx="3151239" cy="202903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76EA56C-2114-8A9A-3FA4-902458735A08}"/>
              </a:ext>
            </a:extLst>
          </p:cNvPr>
          <p:cNvSpPr txBox="1"/>
          <p:nvPr/>
        </p:nvSpPr>
        <p:spPr>
          <a:xfrm>
            <a:off x="323528" y="2962947"/>
            <a:ext cx="7344816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b="1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Vie associative locale</a:t>
            </a:r>
            <a:endParaRPr lang="fr-FR" sz="1800" b="1" dirty="0">
              <a:effectLst/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124E0FA-2C2F-488B-9DE6-EA2FFE753E4C}"/>
              </a:ext>
            </a:extLst>
          </p:cNvPr>
          <p:cNvSpPr txBox="1"/>
          <p:nvPr/>
        </p:nvSpPr>
        <p:spPr>
          <a:xfrm>
            <a:off x="635496" y="3394172"/>
            <a:ext cx="7873401" cy="223138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1400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-     </a:t>
            </a:r>
            <a:r>
              <a:rPr lang="fr-FR" sz="1400" dirty="0">
                <a:latin typeface="Arial"/>
                <a:ea typeface="Calibri"/>
                <a:cs typeface="Calibri"/>
              </a:rPr>
              <a:t>le Bureau se réunit sur décision de la présidente, et au moins 2 fois par an</a:t>
            </a:r>
          </a:p>
          <a:p>
            <a:r>
              <a:rPr lang="fr-FR" sz="1400" dirty="0">
                <a:latin typeface="Arial"/>
                <a:ea typeface="Calibri"/>
                <a:cs typeface="Calibri"/>
              </a:rPr>
              <a:t>-     le Conseil d'Administration se réunit aussi souvent que le Bureau le juge nécessaire, et au   moins 2 fois par an</a:t>
            </a:r>
          </a:p>
          <a:p>
            <a:r>
              <a:rPr lang="fr-FR" sz="1400" dirty="0">
                <a:latin typeface="Arial"/>
                <a:ea typeface="Calibri"/>
                <a:cs typeface="Calibri"/>
              </a:rPr>
              <a:t>      6 réunions dans l’année </a:t>
            </a:r>
          </a:p>
          <a:p>
            <a:r>
              <a:rPr lang="fr-FR" sz="1400" dirty="0">
                <a:latin typeface="Arial"/>
                <a:ea typeface="Calibri"/>
                <a:cs typeface="Calibri"/>
              </a:rPr>
              <a:t>-    l' Assemblée Générale se réunit 1 fois par an</a:t>
            </a:r>
          </a:p>
          <a:p>
            <a:endParaRPr lang="fr-FR" dirty="0"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fr-FR" dirty="0">
              <a:latin typeface="Arial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fr-FR" sz="1100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Les réunions se passent le plus souvent </a:t>
            </a:r>
            <a:endParaRPr lang="fr-FR" sz="1100" dirty="0"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fr-FR" sz="1100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en format hybride, à la Maison de l'Ingénieur</a:t>
            </a:r>
            <a:endParaRPr lang="fr-FR" sz="1100" dirty="0"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fr-FR" sz="1100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56 Boulevard d'Anvers, à Strasbourg </a:t>
            </a:r>
            <a:endParaRPr lang="fr-FR" sz="1100" dirty="0"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182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43F6236-C5A3-2CAF-E1ED-1C6E4CAB3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575E8-682D-EB40-AD39-F2B6351AF3E0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B6E7F66E-00E4-4560-1B01-8B7D087C6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497369"/>
          </a:xfrm>
        </p:spPr>
        <p:txBody>
          <a:bodyPr/>
          <a:lstStyle/>
          <a:p>
            <a:pPr marL="0" indent="0" algn="ctr">
              <a:buNone/>
            </a:pPr>
            <a:endParaRPr lang="fr-FR" sz="8000" b="1" dirty="0"/>
          </a:p>
          <a:p>
            <a:pPr marL="0" indent="0" algn="ctr">
              <a:buNone/>
            </a:pPr>
            <a:r>
              <a:rPr lang="fr-FR" sz="4000" b="1" dirty="0">
                <a:solidFill>
                  <a:srgbClr val="0047FF"/>
                </a:solidFill>
              </a:rPr>
              <a:t>4. Rapport financier 2025</a:t>
            </a:r>
          </a:p>
        </p:txBody>
      </p:sp>
    </p:spTree>
    <p:extLst>
      <p:ext uri="{BB962C8B-B14F-4D97-AF65-F5344CB8AC3E}">
        <p14:creationId xmlns:p14="http://schemas.microsoft.com/office/powerpoint/2010/main" val="458777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A9C06-37C2-CBBB-E07D-6708292FA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C4A069BB-0740-1955-E102-30441257FE64}"/>
              </a:ext>
            </a:extLst>
          </p:cNvPr>
          <p:cNvSpPr/>
          <p:nvPr/>
        </p:nvSpPr>
        <p:spPr>
          <a:xfrm>
            <a:off x="2627784" y="332656"/>
            <a:ext cx="4680520" cy="3907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43FF"/>
                </a:solidFill>
                <a:latin typeface="Calibri"/>
                <a:ea typeface="Calibri"/>
              </a:rPr>
              <a:t>4</a:t>
            </a:r>
            <a:r>
              <a:rPr lang="fr-FR" b="1" strike="noStrike" spc="-1" dirty="0">
                <a:solidFill>
                  <a:srgbClr val="0043FF"/>
                </a:solidFill>
                <a:latin typeface="Calibri"/>
                <a:ea typeface="Calibri"/>
              </a:rPr>
              <a:t>. </a:t>
            </a:r>
            <a:r>
              <a:rPr lang="fr-FR" b="1" spc="-1" dirty="0">
                <a:solidFill>
                  <a:srgbClr val="0043FF"/>
                </a:solidFill>
                <a:latin typeface="Calibri"/>
                <a:ea typeface="Calibri"/>
              </a:rPr>
              <a:t>Rapport financier pour l’exercice 2025</a:t>
            </a: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61B88151-39ED-80C6-8445-6FDD43CD08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5D5463-87FA-B3B7-68FA-6C1CB75AE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5" y="3507854"/>
            <a:ext cx="8440404" cy="23042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028718-75BF-820C-6D9E-B2C3446DD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773" y="1108503"/>
            <a:ext cx="5879667" cy="236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23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5520A-6DDF-AC7F-8EE1-07ACD2F05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9D666C42-A3C0-81BF-4F93-53568318CD05}"/>
              </a:ext>
            </a:extLst>
          </p:cNvPr>
          <p:cNvSpPr/>
          <p:nvPr/>
        </p:nvSpPr>
        <p:spPr>
          <a:xfrm>
            <a:off x="2627784" y="332656"/>
            <a:ext cx="4680520" cy="3907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43FF"/>
                </a:solidFill>
                <a:latin typeface="Calibri"/>
                <a:ea typeface="Calibri"/>
              </a:rPr>
              <a:t>4</a:t>
            </a:r>
            <a:r>
              <a:rPr lang="fr-FR" b="1" strike="noStrike" spc="-1" dirty="0">
                <a:solidFill>
                  <a:srgbClr val="0043FF"/>
                </a:solidFill>
                <a:latin typeface="Calibri"/>
                <a:ea typeface="Calibri"/>
              </a:rPr>
              <a:t>. </a:t>
            </a:r>
            <a:r>
              <a:rPr lang="fr-FR" b="1" spc="-1" dirty="0">
                <a:solidFill>
                  <a:srgbClr val="0043FF"/>
                </a:solidFill>
                <a:latin typeface="Calibri"/>
                <a:ea typeface="Calibri"/>
              </a:rPr>
              <a:t>Rapport financier pour l’exercice 2025</a:t>
            </a: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BC14C0E6-15E6-4565-A408-497295FB82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1251EA-2947-F4C6-A353-AF72D755EC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282"/>
          <a:stretch>
            <a:fillRect/>
          </a:stretch>
        </p:blipFill>
        <p:spPr>
          <a:xfrm>
            <a:off x="1837965" y="723361"/>
            <a:ext cx="4848901" cy="58252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99A6B8-8FD0-368C-5632-B4B9B5519CC6}"/>
              </a:ext>
            </a:extLst>
          </p:cNvPr>
          <p:cNvSpPr txBox="1"/>
          <p:nvPr/>
        </p:nvSpPr>
        <p:spPr>
          <a:xfrm>
            <a:off x="3923928" y="908720"/>
            <a:ext cx="16561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Réalisé23 Réalisé24</a:t>
            </a:r>
          </a:p>
        </p:txBody>
      </p:sp>
    </p:spTree>
    <p:extLst>
      <p:ext uri="{BB962C8B-B14F-4D97-AF65-F5344CB8AC3E}">
        <p14:creationId xmlns:p14="http://schemas.microsoft.com/office/powerpoint/2010/main" val="1101196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CDC26-AFA6-B081-C714-595504679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8C4A9AA3-3A0F-C502-04BF-F092CA0B4A59}"/>
              </a:ext>
            </a:extLst>
          </p:cNvPr>
          <p:cNvSpPr/>
          <p:nvPr/>
        </p:nvSpPr>
        <p:spPr>
          <a:xfrm>
            <a:off x="2627784" y="332656"/>
            <a:ext cx="4680520" cy="3907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43FF"/>
                </a:solidFill>
                <a:latin typeface="Calibri"/>
                <a:ea typeface="Calibri"/>
              </a:rPr>
              <a:t>4. Rapport financier pour l’exercice 2025 </a:t>
            </a: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C1223769-9CBF-523E-A3F3-B9F122A0A5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CF97DA-362E-FC25-4BBB-E186220458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542"/>
          <a:stretch>
            <a:fillRect/>
          </a:stretch>
        </p:blipFill>
        <p:spPr>
          <a:xfrm>
            <a:off x="1907705" y="723361"/>
            <a:ext cx="5112568" cy="578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88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805AE-A569-94AF-E965-8F175EF27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A3DE10CF-8F6C-F360-4329-3E66EEAC6221}"/>
              </a:ext>
            </a:extLst>
          </p:cNvPr>
          <p:cNvSpPr/>
          <p:nvPr/>
        </p:nvSpPr>
        <p:spPr>
          <a:xfrm>
            <a:off x="2627784" y="332656"/>
            <a:ext cx="4680520" cy="3907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5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. </a:t>
            </a: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Rapport des réviseurs aux comptes </a:t>
            </a: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F76CE64E-940B-3D87-7FBF-95A49FD4D7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C2291F-595C-F53F-BCD8-C078926BF8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5350" r="13600" b="17450"/>
          <a:stretch>
            <a:fillRect/>
          </a:stretch>
        </p:blipFill>
        <p:spPr>
          <a:xfrm>
            <a:off x="1619672" y="980727"/>
            <a:ext cx="4536504" cy="547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866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DEE2E-4651-4738-F0AB-095840DD9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02300A34-59EE-FE82-7718-13A7636C259B}"/>
              </a:ext>
            </a:extLst>
          </p:cNvPr>
          <p:cNvSpPr/>
          <p:nvPr/>
        </p:nvSpPr>
        <p:spPr>
          <a:xfrm>
            <a:off x="2627784" y="332656"/>
            <a:ext cx="4680520" cy="3907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6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. </a:t>
            </a: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Budget prévisionnel 2026 </a:t>
            </a: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AF168C2E-FCA8-F972-3ED8-2EAEC1A5BA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F95619-93E8-5758-66D4-212CD3172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388" y="723360"/>
            <a:ext cx="5505712" cy="58019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F32E62-DB41-766A-47C1-65BEFD95BD80}"/>
              </a:ext>
            </a:extLst>
          </p:cNvPr>
          <p:cNvSpPr txBox="1"/>
          <p:nvPr/>
        </p:nvSpPr>
        <p:spPr>
          <a:xfrm>
            <a:off x="3995936" y="915804"/>
            <a:ext cx="16561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Réalisé23 Réalisé24</a:t>
            </a:r>
          </a:p>
        </p:txBody>
      </p:sp>
    </p:spTree>
    <p:extLst>
      <p:ext uri="{BB962C8B-B14F-4D97-AF65-F5344CB8AC3E}">
        <p14:creationId xmlns:p14="http://schemas.microsoft.com/office/powerpoint/2010/main" val="1960748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3FAF5-26F4-DA4F-9A2E-A7B0C33C2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768F5773-FE36-CFA3-DB88-7F54EBB8BD16}"/>
              </a:ext>
            </a:extLst>
          </p:cNvPr>
          <p:cNvSpPr/>
          <p:nvPr/>
        </p:nvSpPr>
        <p:spPr>
          <a:xfrm>
            <a:off x="2627784" y="332656"/>
            <a:ext cx="4680520" cy="3907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6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. </a:t>
            </a: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Budget prévisionnel 2026 </a:t>
            </a: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804736B1-3FE8-DF0D-761E-F4B4E4791F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E1C5B4-0D7C-A4FF-36B7-1180FCBA0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744566"/>
            <a:ext cx="5544616" cy="573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32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F6014-9CCD-F45C-9896-67FDCA4F8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3BD02F2-DA2E-F107-B10D-CE4C03D0B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575E8-682D-EB40-AD39-F2B6351AF3E0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A1F51B38-262A-0F95-68B3-DE189731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497369"/>
          </a:xfrm>
        </p:spPr>
        <p:txBody>
          <a:bodyPr/>
          <a:lstStyle/>
          <a:p>
            <a:pPr marL="0" indent="0" algn="ctr">
              <a:buNone/>
            </a:pPr>
            <a:r>
              <a:rPr lang="fr-FR" sz="4000" b="1" dirty="0">
                <a:solidFill>
                  <a:srgbClr val="0043FF"/>
                </a:solidFill>
              </a:rPr>
              <a:t>7. Programme d’activités</a:t>
            </a:r>
          </a:p>
          <a:p>
            <a:pPr marL="0" indent="0" algn="ctr">
              <a:buNone/>
            </a:pPr>
            <a:r>
              <a:rPr lang="fr-FR" sz="8000" b="1" dirty="0">
                <a:solidFill>
                  <a:srgbClr val="0043FF"/>
                </a:solidFill>
              </a:rPr>
              <a:t>2026</a:t>
            </a:r>
          </a:p>
          <a:p>
            <a:pPr marL="0" indent="0" algn="ctr">
              <a:buNone/>
            </a:pPr>
            <a:r>
              <a:rPr lang="fr-FR" sz="3600" b="1" dirty="0">
                <a:solidFill>
                  <a:srgbClr val="0043FF"/>
                </a:solidFill>
              </a:rPr>
              <a:t> </a:t>
            </a:r>
            <a:r>
              <a:rPr lang="fr-FR" sz="3600" b="1" dirty="0">
                <a:solidFill>
                  <a:srgbClr val="0043FF"/>
                </a:solidFill>
                <a:highlight>
                  <a:srgbClr val="FFFF00"/>
                </a:highligh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997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FFD36-980F-38A8-DB2D-12DC60BDB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0E616FF9-CCD9-D83E-66DB-D29188631605}"/>
              </a:ext>
            </a:extLst>
          </p:cNvPr>
          <p:cNvSpPr/>
          <p:nvPr/>
        </p:nvSpPr>
        <p:spPr>
          <a:xfrm>
            <a:off x="1908174" y="171156"/>
            <a:ext cx="5688161" cy="4882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sz="2400" b="1" spc="-1" dirty="0">
                <a:solidFill>
                  <a:srgbClr val="0043FF"/>
                </a:solidFill>
                <a:ea typeface="Calibri"/>
              </a:rPr>
              <a:t>7. 1</a:t>
            </a:r>
            <a:r>
              <a:rPr lang="fr-FR" sz="2400" b="1" spc="-1" baseline="30000" dirty="0">
                <a:solidFill>
                  <a:srgbClr val="0043FF"/>
                </a:solidFill>
                <a:ea typeface="Calibri"/>
              </a:rPr>
              <a:t>er</a:t>
            </a:r>
            <a:r>
              <a:rPr lang="fr-FR" sz="2400" b="1" spc="-1" dirty="0">
                <a:solidFill>
                  <a:srgbClr val="0043FF"/>
                </a:solidFill>
                <a:ea typeface="Calibri"/>
              </a:rPr>
              <a:t> trimestre 2026 – Activités réalisées </a:t>
            </a:r>
            <a:endParaRPr lang="fr-FR" sz="2400" b="1" spc="-1" dirty="0">
              <a:solidFill>
                <a:srgbClr val="0043FF"/>
              </a:solidFill>
              <a:latin typeface="Arial"/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91DD8A7B-298F-EA80-2CDF-00B9B2280C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pic>
        <p:nvPicPr>
          <p:cNvPr id="2054" name="Picture 6" descr="Une image contenant texte, Dessin animé, fiction, illustration&#10;&#10;Le contenu généré par l’IA peut être incorrect.">
            <a:extLst>
              <a:ext uri="{FF2B5EF4-FFF2-40B4-BE49-F238E27FC236}">
                <a16:creationId xmlns:a16="http://schemas.microsoft.com/office/drawing/2014/main" id="{81563478-66E6-F880-3AD1-79E8EDE28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9636" y="2109050"/>
            <a:ext cx="1969938" cy="240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9FB9A29-DB3F-A43D-D78A-4063E4C783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5747" y="3326136"/>
            <a:ext cx="2114716" cy="280831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9B293E3-AFFB-B15C-5701-97D540CDAB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1017" y="1625247"/>
            <a:ext cx="1909383" cy="19170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83DA52C-FF92-1D50-928D-D2A686C8F4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332" y="1403647"/>
            <a:ext cx="1692991" cy="75275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6A6324F-1F48-ED92-A143-7E0710A3BC08}"/>
              </a:ext>
            </a:extLst>
          </p:cNvPr>
          <p:cNvSpPr txBox="1"/>
          <p:nvPr/>
        </p:nvSpPr>
        <p:spPr>
          <a:xfrm>
            <a:off x="318244" y="1018291"/>
            <a:ext cx="1667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PMIS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9A58263-A406-94FD-07F5-DB25B843FE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27" y="2058370"/>
            <a:ext cx="1078242" cy="1079676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C709685C-5837-DC0B-8762-B5D8E77984E4}"/>
              </a:ext>
            </a:extLst>
          </p:cNvPr>
          <p:cNvSpPr txBox="1"/>
          <p:nvPr/>
        </p:nvSpPr>
        <p:spPr>
          <a:xfrm>
            <a:off x="3823196" y="2708920"/>
            <a:ext cx="24480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Sciences &amp; Techniques</a:t>
            </a:r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934C1FB-28A1-BCC6-E7B9-201929126881}"/>
              </a:ext>
            </a:extLst>
          </p:cNvPr>
          <p:cNvSpPr txBox="1"/>
          <p:nvPr/>
        </p:nvSpPr>
        <p:spPr>
          <a:xfrm>
            <a:off x="6132304" y="988740"/>
            <a:ext cx="297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Réseautage &amp; Vie association </a:t>
            </a:r>
            <a:endParaRPr lang="fr-FR" dirty="0"/>
          </a:p>
        </p:txBody>
      </p:sp>
      <p:pic>
        <p:nvPicPr>
          <p:cNvPr id="2" name="Picture 2" descr="Une image contenant texte, capture d’écran, graphisme, affiche&#10;&#10;Le contenu généré par l’IA peut être incorrect.">
            <a:extLst>
              <a:ext uri="{FF2B5EF4-FFF2-40B4-BE49-F238E27FC236}">
                <a16:creationId xmlns:a16="http://schemas.microsoft.com/office/drawing/2014/main" id="{B6C74257-0325-8CA2-C230-A11CF17D6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460" y="3501008"/>
            <a:ext cx="1872080" cy="265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 : en angle 4">
            <a:extLst>
              <a:ext uri="{FF2B5EF4-FFF2-40B4-BE49-F238E27FC236}">
                <a16:creationId xmlns:a16="http://schemas.microsoft.com/office/drawing/2014/main" id="{017AF36E-CF42-887D-A99C-D1350B78840C}"/>
              </a:ext>
            </a:extLst>
          </p:cNvPr>
          <p:cNvCxnSpPr>
            <a:cxnSpLocks/>
          </p:cNvCxnSpPr>
          <p:nvPr/>
        </p:nvCxnSpPr>
        <p:spPr>
          <a:xfrm rot="5400000">
            <a:off x="513517" y="2806965"/>
            <a:ext cx="4991901" cy="1627459"/>
          </a:xfrm>
          <a:prstGeom prst="bentConnector3">
            <a:avLst>
              <a:gd name="adj1" fmla="val 70548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 : en angle 10">
            <a:extLst>
              <a:ext uri="{FF2B5EF4-FFF2-40B4-BE49-F238E27FC236}">
                <a16:creationId xmlns:a16="http://schemas.microsoft.com/office/drawing/2014/main" id="{499AB10E-6781-A969-C848-2EB474C2DC6B}"/>
              </a:ext>
            </a:extLst>
          </p:cNvPr>
          <p:cNvCxnSpPr>
            <a:cxnSpLocks/>
          </p:cNvCxnSpPr>
          <p:nvPr/>
        </p:nvCxnSpPr>
        <p:spPr>
          <a:xfrm rot="16200000" flipH="1">
            <a:off x="3815794" y="3358672"/>
            <a:ext cx="5141733" cy="460969"/>
          </a:xfrm>
          <a:prstGeom prst="bentConnector3">
            <a:avLst>
              <a:gd name="adj1" fmla="val 54021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>
            <a:extLst>
              <a:ext uri="{FF2B5EF4-FFF2-40B4-BE49-F238E27FC236}">
                <a16:creationId xmlns:a16="http://schemas.microsoft.com/office/drawing/2014/main" id="{0C45058F-A181-4BBB-DCE4-C748B18981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6092" y="3927115"/>
            <a:ext cx="1900257" cy="180680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66489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8CDE7B77-142E-202B-1288-D526D885636A}"/>
              </a:ext>
            </a:extLst>
          </p:cNvPr>
          <p:cNvSpPr/>
          <p:nvPr/>
        </p:nvSpPr>
        <p:spPr>
          <a:xfrm>
            <a:off x="385463" y="1340768"/>
            <a:ext cx="8508605" cy="3682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sz="2400" b="1" spc="-1" dirty="0">
                <a:solidFill>
                  <a:srgbClr val="0047FF"/>
                </a:solidFill>
                <a:latin typeface="Arial"/>
              </a:rPr>
              <a:t>	</a:t>
            </a:r>
            <a:r>
              <a:rPr lang="fr-FR" sz="1800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 	</a:t>
            </a:r>
            <a:r>
              <a:rPr lang="fr-FR" dirty="0">
                <a:solidFill>
                  <a:srgbClr val="0047FF"/>
                </a:solidFill>
              </a:rPr>
              <a:t> </a:t>
            </a:r>
            <a:endParaRPr lang="fr-FR" dirty="0">
              <a:solidFill>
                <a:srgbClr val="0047FF"/>
              </a:solidFill>
              <a:ea typeface="Calibri"/>
              <a:cs typeface="Calibri"/>
            </a:endParaRPr>
          </a:p>
          <a:p>
            <a:pPr marL="342900" indent="-342900" defTabSz="1439863">
              <a:lnSpc>
                <a:spcPct val="115000"/>
              </a:lnSpc>
              <a:buClr>
                <a:srgbClr val="C00000"/>
              </a:buClr>
              <a:buAutoNum type="arabicPeriod"/>
            </a:pPr>
            <a:r>
              <a:rPr lang="fr-FR" dirty="0">
                <a:solidFill>
                  <a:srgbClr val="0043FF"/>
                </a:solidFill>
                <a:ea typeface="Calibri"/>
                <a:cs typeface="Calibri"/>
              </a:rPr>
              <a:t>Accueil des participants</a:t>
            </a:r>
            <a:endParaRPr lang="fr-FR" dirty="0">
              <a:solidFill>
                <a:srgbClr val="0043FF"/>
              </a:solidFill>
            </a:endParaRPr>
          </a:p>
          <a:p>
            <a:pPr marL="342900" indent="-342900" defTabSz="1439863">
              <a:lnSpc>
                <a:spcPct val="114999"/>
              </a:lnSpc>
              <a:buClr>
                <a:srgbClr val="C00000"/>
              </a:buClr>
              <a:buAutoNum type="arabicPeriod"/>
            </a:pPr>
            <a:r>
              <a:rPr lang="fr-FR" dirty="0">
                <a:solidFill>
                  <a:srgbClr val="0043FF"/>
                </a:solidFill>
              </a:rPr>
              <a:t>Approbation du PV de l’AG 2025 </a:t>
            </a:r>
          </a:p>
          <a:p>
            <a:pPr marL="342900" indent="-342900" defTabSz="1439863">
              <a:lnSpc>
                <a:spcPct val="115000"/>
              </a:lnSpc>
              <a:buClr>
                <a:srgbClr val="C00000"/>
              </a:buClr>
              <a:buAutoNum type="arabicPeriod"/>
            </a:pPr>
            <a:r>
              <a:rPr lang="fr-FR" dirty="0">
                <a:solidFill>
                  <a:srgbClr val="0043FF"/>
                </a:solidFill>
              </a:rPr>
              <a:t>Rapport moral pour l’exercice 2025 </a:t>
            </a:r>
          </a:p>
          <a:p>
            <a:pPr marL="342900" indent="-342900" defTabSz="1439863">
              <a:lnSpc>
                <a:spcPct val="115000"/>
              </a:lnSpc>
              <a:buClr>
                <a:srgbClr val="C00000"/>
              </a:buClr>
              <a:buAutoNum type="arabicPeriod"/>
            </a:pPr>
            <a:r>
              <a:rPr lang="fr-FR" dirty="0">
                <a:solidFill>
                  <a:srgbClr val="0043FF"/>
                </a:solidFill>
              </a:rPr>
              <a:t>Rapport financier pour l’exercice 2025 </a:t>
            </a:r>
          </a:p>
          <a:p>
            <a:pPr marL="342900" indent="-342900" defTabSz="1439863">
              <a:lnSpc>
                <a:spcPct val="115000"/>
              </a:lnSpc>
              <a:buClr>
                <a:srgbClr val="C00000"/>
              </a:buClr>
              <a:buAutoNum type="arabicPeriod"/>
            </a:pPr>
            <a:r>
              <a:rPr lang="fr-FR" dirty="0">
                <a:solidFill>
                  <a:srgbClr val="0043FF"/>
                </a:solidFill>
              </a:rPr>
              <a:t>Rapport des Réviseurs aux Comptes </a:t>
            </a:r>
          </a:p>
          <a:p>
            <a:pPr marL="342900" indent="-342900" defTabSz="1439863">
              <a:lnSpc>
                <a:spcPct val="115000"/>
              </a:lnSpc>
              <a:buClr>
                <a:srgbClr val="C00000"/>
              </a:buClr>
              <a:buAutoNum type="arabicPeriod"/>
            </a:pPr>
            <a:r>
              <a:rPr lang="fr-FR" dirty="0">
                <a:solidFill>
                  <a:srgbClr val="0043FF"/>
                </a:solidFill>
              </a:rPr>
              <a:t>Budget prévisionnel 2026</a:t>
            </a:r>
          </a:p>
          <a:p>
            <a:pPr marL="342900" indent="-342900" defTabSz="1439863">
              <a:lnSpc>
                <a:spcPct val="115000"/>
              </a:lnSpc>
              <a:buClr>
                <a:srgbClr val="C00000"/>
              </a:buClr>
              <a:buAutoNum type="arabicPeriod"/>
            </a:pPr>
            <a:r>
              <a:rPr lang="fr-FR" dirty="0">
                <a:solidFill>
                  <a:srgbClr val="0043FF"/>
                </a:solidFill>
              </a:rPr>
              <a:t>Programme d’activités 2026</a:t>
            </a:r>
          </a:p>
          <a:p>
            <a:pPr marL="342900" indent="-342900" defTabSz="1439863">
              <a:lnSpc>
                <a:spcPct val="115000"/>
              </a:lnSpc>
              <a:buClr>
                <a:srgbClr val="C00000"/>
              </a:buClr>
              <a:buAutoNum type="arabicPeriod"/>
            </a:pPr>
            <a:r>
              <a:rPr lang="fr-FR" dirty="0">
                <a:solidFill>
                  <a:srgbClr val="0043FF"/>
                </a:solidFill>
              </a:rPr>
              <a:t>Cotisation 2027 et Barème frais de mission</a:t>
            </a:r>
            <a:endParaRPr lang="fr-FR" dirty="0">
              <a:solidFill>
                <a:srgbClr val="0043FF"/>
              </a:solidFill>
              <a:ea typeface="Calibri"/>
              <a:cs typeface="Calibri"/>
            </a:endParaRPr>
          </a:p>
          <a:p>
            <a:pPr marL="342900" indent="-342900" defTabSz="1439863">
              <a:lnSpc>
                <a:spcPct val="115000"/>
              </a:lnSpc>
              <a:buClr>
                <a:srgbClr val="C00000"/>
              </a:buClr>
              <a:buAutoNum type="arabicPeriod"/>
            </a:pPr>
            <a:r>
              <a:rPr lang="fr-FR" dirty="0">
                <a:solidFill>
                  <a:srgbClr val="0043FF"/>
                </a:solidFill>
              </a:rPr>
              <a:t>Elections au Conseil d’Administration &amp; Missions</a:t>
            </a:r>
            <a:endParaRPr lang="fr-FR" dirty="0">
              <a:solidFill>
                <a:srgbClr val="0043FF"/>
              </a:solidFill>
              <a:ea typeface="Calibri"/>
              <a:cs typeface="Calibri"/>
            </a:endParaRPr>
          </a:p>
          <a:p>
            <a:pPr marL="342900" indent="-342900" defTabSz="1439863">
              <a:lnSpc>
                <a:spcPct val="115000"/>
              </a:lnSpc>
              <a:buClr>
                <a:srgbClr val="C00000"/>
              </a:buClr>
              <a:buAutoNum type="arabicPeriod"/>
            </a:pPr>
            <a:r>
              <a:rPr lang="fr-FR" dirty="0">
                <a:solidFill>
                  <a:srgbClr val="0043FF"/>
                </a:solidFill>
              </a:rPr>
              <a:t>Désignation des Réviseurs aux Comptes </a:t>
            </a:r>
            <a:endParaRPr lang="fr-FR" dirty="0">
              <a:solidFill>
                <a:srgbClr val="0043FF"/>
              </a:solidFill>
              <a:ea typeface="Calibri"/>
              <a:cs typeface="Calibri"/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C1A9D444-96A0-57B6-0161-CB5A9C60E2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B8F5EC3-5083-EA8E-DBD7-C2752D24B1D5}"/>
              </a:ext>
            </a:extLst>
          </p:cNvPr>
          <p:cNvSpPr txBox="1"/>
          <p:nvPr/>
        </p:nvSpPr>
        <p:spPr>
          <a:xfrm>
            <a:off x="2472317" y="236711"/>
            <a:ext cx="46311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spc="-1" dirty="0">
                <a:solidFill>
                  <a:srgbClr val="0047FF"/>
                </a:solidFill>
                <a:latin typeface="Arial"/>
              </a:rPr>
              <a:t>Ordre du jour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4509395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A175F-92BA-68C4-BF3B-240502F52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B08D5414-9F98-72B3-3957-3062BFDE9DCE}"/>
              </a:ext>
            </a:extLst>
          </p:cNvPr>
          <p:cNvSpPr/>
          <p:nvPr/>
        </p:nvSpPr>
        <p:spPr>
          <a:xfrm>
            <a:off x="2843217" y="203302"/>
            <a:ext cx="4608508" cy="49066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sz="2400" b="1" spc="-1" dirty="0">
                <a:solidFill>
                  <a:srgbClr val="0043FF"/>
                </a:solidFill>
                <a:ea typeface="Calibri"/>
              </a:rPr>
              <a:t>7. Activités 2026 – déjà planifiées</a:t>
            </a: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FF4AF0DA-89F0-56C8-0925-8135617175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F04C20F-B9C8-B75B-33C4-96CAC806D5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9708" y="1387623"/>
            <a:ext cx="3434298" cy="19208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3" descr="Une image contenant texte, diagramm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12FB14A2-7F68-9FCF-C5C2-3DB8999CC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672" y="1344412"/>
            <a:ext cx="1676812" cy="240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1D81FB7-3E31-322D-0D1F-09DCEB673786}"/>
              </a:ext>
            </a:extLst>
          </p:cNvPr>
          <p:cNvSpPr txBox="1"/>
          <p:nvPr/>
        </p:nvSpPr>
        <p:spPr>
          <a:xfrm>
            <a:off x="318244" y="1018291"/>
            <a:ext cx="14454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PMIS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FD3C903-58A9-C952-AFBB-636A12F67E34}"/>
              </a:ext>
            </a:extLst>
          </p:cNvPr>
          <p:cNvSpPr txBox="1"/>
          <p:nvPr/>
        </p:nvSpPr>
        <p:spPr>
          <a:xfrm>
            <a:off x="3156355" y="917017"/>
            <a:ext cx="24480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Sciences &amp; Techniques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65B59C1-778A-F179-2371-F2551BB1FCD6}"/>
              </a:ext>
            </a:extLst>
          </p:cNvPr>
          <p:cNvSpPr txBox="1"/>
          <p:nvPr/>
        </p:nvSpPr>
        <p:spPr>
          <a:xfrm>
            <a:off x="6132304" y="988740"/>
            <a:ext cx="297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Réseautage &amp; Vie association </a:t>
            </a:r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CB8AD6E-F254-9B44-EBBE-2ABAFC8308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1367" y="4281927"/>
            <a:ext cx="2525718" cy="248315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D806961-8B58-EC91-D7D2-B93DEF7124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888" y="4555609"/>
            <a:ext cx="2131197" cy="120511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B0DDBA4-8B1B-FD1E-0C82-0EEDD050DB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4347" y="4701598"/>
            <a:ext cx="909504" cy="90950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17D9DE8-F566-FDC0-98BE-6410E34B2F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65" y="3947085"/>
            <a:ext cx="1230759" cy="141941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B5550D4-F65C-3380-EE62-E7A20569C3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1651" y="3998223"/>
            <a:ext cx="1685814" cy="168819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72E4C04-C9D3-6EDB-2E75-8B60B6B455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598" y="5760726"/>
            <a:ext cx="2976200" cy="523179"/>
          </a:xfrm>
          <a:prstGeom prst="rect">
            <a:avLst/>
          </a:prstGeom>
        </p:spPr>
      </p:pic>
      <p:cxnSp>
        <p:nvCxnSpPr>
          <p:cNvPr id="14" name="Connecteur : en angle 13">
            <a:extLst>
              <a:ext uri="{FF2B5EF4-FFF2-40B4-BE49-F238E27FC236}">
                <a16:creationId xmlns:a16="http://schemas.microsoft.com/office/drawing/2014/main" id="{FC3EA951-5DAC-3825-31A0-035F9B6CE6BD}"/>
              </a:ext>
            </a:extLst>
          </p:cNvPr>
          <p:cNvCxnSpPr>
            <a:cxnSpLocks/>
          </p:cNvCxnSpPr>
          <p:nvPr/>
        </p:nvCxnSpPr>
        <p:spPr>
          <a:xfrm rot="5400000">
            <a:off x="-576776" y="3392795"/>
            <a:ext cx="5040566" cy="504464"/>
          </a:xfrm>
          <a:prstGeom prst="bentConnector3">
            <a:avLst>
              <a:gd name="adj1" fmla="val 55048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 : en angle 26">
            <a:extLst>
              <a:ext uri="{FF2B5EF4-FFF2-40B4-BE49-F238E27FC236}">
                <a16:creationId xmlns:a16="http://schemas.microsoft.com/office/drawing/2014/main" id="{17A1C737-349F-C259-37D0-2BC9A6B14409}"/>
              </a:ext>
            </a:extLst>
          </p:cNvPr>
          <p:cNvCxnSpPr>
            <a:cxnSpLocks/>
          </p:cNvCxnSpPr>
          <p:nvPr/>
        </p:nvCxnSpPr>
        <p:spPr>
          <a:xfrm rot="16200000" flipH="1">
            <a:off x="3562218" y="3623344"/>
            <a:ext cx="5182510" cy="138612"/>
          </a:xfrm>
          <a:prstGeom prst="bentConnector3">
            <a:avLst>
              <a:gd name="adj1" fmla="val 45397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 32">
            <a:extLst>
              <a:ext uri="{FF2B5EF4-FFF2-40B4-BE49-F238E27FC236}">
                <a16:creationId xmlns:a16="http://schemas.microsoft.com/office/drawing/2014/main" id="{07A612CF-41AF-CECE-E7D8-B6D4E238E5C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0634" y="3688286"/>
            <a:ext cx="2570382" cy="1468064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A6133471-98A3-3B9B-73AB-5D74E34B4B3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606" y="1476799"/>
            <a:ext cx="2262070" cy="192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891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A8C4E-881D-C1A5-7D88-A15C77063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2E3A71CB-6BC8-47A5-1A63-B7B751400F98}"/>
              </a:ext>
            </a:extLst>
          </p:cNvPr>
          <p:cNvSpPr/>
          <p:nvPr/>
        </p:nvSpPr>
        <p:spPr>
          <a:xfrm>
            <a:off x="2627784" y="332656"/>
            <a:ext cx="3888432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1439863"/>
            <a:r>
              <a:rPr lang="fr-FR" sz="2400" b="1" spc="-1" dirty="0">
                <a:solidFill>
                  <a:srgbClr val="0047FF"/>
                </a:solidFill>
                <a:ea typeface="+mn-lt"/>
                <a:cs typeface="+mn-lt"/>
              </a:rPr>
              <a:t>7. Activités 2026</a:t>
            </a: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77A74C2E-DD85-A7C8-5611-36BA0DFFB5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81C20F3-813A-D0A3-0546-AC07CD7D06AB}"/>
              </a:ext>
            </a:extLst>
          </p:cNvPr>
          <p:cNvSpPr txBox="1"/>
          <p:nvPr/>
        </p:nvSpPr>
        <p:spPr>
          <a:xfrm>
            <a:off x="323528" y="1340768"/>
            <a:ext cx="7344816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b="1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Vie associative nationale</a:t>
            </a:r>
            <a:endParaRPr lang="fr-FR" sz="1800" b="1" dirty="0">
              <a:effectLst/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24281-2DD1-FB5B-9651-02813A9B1C92}"/>
              </a:ext>
            </a:extLst>
          </p:cNvPr>
          <p:cNvSpPr txBox="1"/>
          <p:nvPr/>
        </p:nvSpPr>
        <p:spPr>
          <a:xfrm>
            <a:off x="539552" y="1708225"/>
            <a:ext cx="7873401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1400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La Présidente ou un membre du Conseil d'Administration participent :</a:t>
            </a:r>
          </a:p>
          <a:p>
            <a:r>
              <a:rPr lang="fr-FR" sz="1400" dirty="0">
                <a:latin typeface="Arial"/>
                <a:ea typeface="Calibri"/>
                <a:cs typeface="Calibri"/>
              </a:rPr>
              <a:t>-     Assemblée des Régions (25) (29 avril 2026)</a:t>
            </a:r>
            <a:endParaRPr lang="fr-FR" sz="1400" dirty="0">
              <a:latin typeface="Aptos"/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fr-FR" sz="1400" dirty="0">
                <a:latin typeface="Aptos"/>
                <a:ea typeface="Calibri"/>
                <a:cs typeface="Calibri"/>
              </a:rPr>
              <a:t>À l'AG IESF National (30 juin 2026)</a:t>
            </a:r>
          </a:p>
          <a:p>
            <a:pPr marL="285750" indent="-285750">
              <a:buFont typeface="Calibri"/>
              <a:buChar char="-"/>
            </a:pPr>
            <a:r>
              <a:rPr lang="fr-FR" sz="1400" dirty="0">
                <a:latin typeface="Aptos"/>
                <a:ea typeface="Calibri"/>
                <a:cs typeface="Calibri"/>
              </a:rPr>
              <a:t>Au Congrès des Régions (13/15 novembre 2026)</a:t>
            </a:r>
          </a:p>
        </p:txBody>
      </p:sp>
      <p:pic>
        <p:nvPicPr>
          <p:cNvPr id="5" name="Image 4" descr="Une image contenant plein air, bâtiment, Véhicule terrestre, véhicule&#10;&#10;Le contenu généré par l’IA peut être incorrect.">
            <a:extLst>
              <a:ext uri="{FF2B5EF4-FFF2-40B4-BE49-F238E27FC236}">
                <a16:creationId xmlns:a16="http://schemas.microsoft.com/office/drawing/2014/main" id="{B3034D84-8476-EBC8-BC9D-5D649262C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638" y="4090066"/>
            <a:ext cx="3151239" cy="202903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6B47F88-28B2-65A4-DC77-8E8759A08BEB}"/>
              </a:ext>
            </a:extLst>
          </p:cNvPr>
          <p:cNvSpPr txBox="1"/>
          <p:nvPr/>
        </p:nvSpPr>
        <p:spPr>
          <a:xfrm>
            <a:off x="323528" y="2962947"/>
            <a:ext cx="7344816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b="1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Vie associative locale</a:t>
            </a:r>
            <a:endParaRPr lang="fr-FR" sz="1800" b="1" dirty="0">
              <a:effectLst/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B1F677B-EA10-2A25-C48F-64E91AA2BE81}"/>
              </a:ext>
            </a:extLst>
          </p:cNvPr>
          <p:cNvSpPr txBox="1"/>
          <p:nvPr/>
        </p:nvSpPr>
        <p:spPr>
          <a:xfrm>
            <a:off x="635496" y="3394172"/>
            <a:ext cx="7873401" cy="201593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1400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-     </a:t>
            </a:r>
            <a:r>
              <a:rPr lang="fr-FR" sz="1400" dirty="0">
                <a:latin typeface="Arial"/>
                <a:ea typeface="Calibri"/>
                <a:cs typeface="Calibri"/>
              </a:rPr>
              <a:t>le Bureau se réunit sur décision de la présidente, et au moins 2 fois par an</a:t>
            </a:r>
          </a:p>
          <a:p>
            <a:r>
              <a:rPr lang="fr-FR" sz="1400" dirty="0">
                <a:latin typeface="Arial"/>
                <a:ea typeface="Calibri"/>
                <a:cs typeface="Calibri"/>
              </a:rPr>
              <a:t>-     le Conseil d'Administration se réunit aussi souvent que le Bureau le juge nécessaire, et au   moins 2 fois par an</a:t>
            </a:r>
          </a:p>
          <a:p>
            <a:r>
              <a:rPr lang="fr-FR" sz="1400" dirty="0">
                <a:latin typeface="Arial"/>
                <a:ea typeface="Calibri"/>
                <a:cs typeface="Calibri"/>
              </a:rPr>
              <a:t>-    l' Assemblée Générale se réunit 1 fois par an</a:t>
            </a:r>
          </a:p>
          <a:p>
            <a:endParaRPr lang="fr-FR" dirty="0"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fr-FR" dirty="0">
              <a:latin typeface="Arial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fr-FR" sz="1100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Les réunions se passent le plus souvent </a:t>
            </a:r>
            <a:endParaRPr lang="fr-FR" sz="1100" dirty="0"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fr-FR" sz="1100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en format hybride, à la Maison de l'Ingénieur</a:t>
            </a:r>
            <a:endParaRPr lang="fr-FR" sz="1100" dirty="0"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fr-FR" sz="1100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56 Boulevard d'Anvers, à Strasbourg </a:t>
            </a:r>
            <a:endParaRPr lang="fr-FR" sz="1100" dirty="0"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685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F6286-1928-8EB1-1BFF-9175BA20D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7D4FA4E-A1CD-BDCF-983E-FEB441F2A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575E8-682D-EB40-AD39-F2B6351AF3E0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34C6F747-7D1F-AEB6-916C-5F89064D3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497369"/>
          </a:xfrm>
        </p:spPr>
        <p:txBody>
          <a:bodyPr/>
          <a:lstStyle/>
          <a:p>
            <a:pPr marL="0" indent="0" algn="ctr">
              <a:buNone/>
            </a:pPr>
            <a:r>
              <a:rPr lang="fr-FR" sz="8000" b="1" dirty="0">
                <a:solidFill>
                  <a:srgbClr val="0043FF"/>
                </a:solidFill>
              </a:rPr>
              <a:t>2026</a:t>
            </a:r>
          </a:p>
          <a:p>
            <a:pPr marL="0" indent="0" algn="ctr">
              <a:buNone/>
            </a:pPr>
            <a:r>
              <a:rPr lang="fr-FR" sz="3600" b="1" dirty="0">
                <a:solidFill>
                  <a:srgbClr val="0043FF"/>
                </a:solidFill>
              </a:rPr>
              <a:t>Communication </a:t>
            </a:r>
            <a:r>
              <a:rPr lang="fr-FR" sz="3600" b="1" dirty="0">
                <a:solidFill>
                  <a:srgbClr val="0043FF"/>
                </a:solidFill>
                <a:highlight>
                  <a:srgbClr val="FFFF00"/>
                </a:highligh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263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75C89-38BC-E7E1-39A3-6A74A6C85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1EB88A1D-AC94-E7F4-9348-34A0D2E5E5EB}"/>
              </a:ext>
            </a:extLst>
          </p:cNvPr>
          <p:cNvSpPr/>
          <p:nvPr/>
        </p:nvSpPr>
        <p:spPr>
          <a:xfrm>
            <a:off x="2627784" y="332656"/>
            <a:ext cx="3888432" cy="4882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1439863">
              <a:lnSpc>
                <a:spcPct val="115000"/>
              </a:lnSpc>
            </a:pPr>
            <a:r>
              <a:rPr lang="fr-FR" sz="2400" b="1" spc="-1" dirty="0">
                <a:solidFill>
                  <a:srgbClr val="0043FF"/>
                </a:solidFill>
                <a:ea typeface="Calibri"/>
              </a:rPr>
              <a:t>Communication</a:t>
            </a:r>
            <a:endParaRPr lang="fr-FR" sz="2400" b="1" spc="-1" dirty="0">
              <a:solidFill>
                <a:srgbClr val="0043FF"/>
              </a:solidFill>
              <a:latin typeface="Arial"/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9CF508CC-F35B-6977-4059-47AB57F158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7E2D4F7-2EDC-7602-DE99-AC9F73F054F0}"/>
              </a:ext>
            </a:extLst>
          </p:cNvPr>
          <p:cNvSpPr txBox="1"/>
          <p:nvPr/>
        </p:nvSpPr>
        <p:spPr>
          <a:xfrm>
            <a:off x="539552" y="1037453"/>
            <a:ext cx="2650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3"/>
              </a:rPr>
              <a:t>https://www.iesf.fr/</a:t>
            </a:r>
            <a:r>
              <a:rPr lang="fr-FR" dirty="0"/>
              <a:t>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E11C9B7-8FA5-AFC7-B86D-24D561C6E2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17" y="1433884"/>
            <a:ext cx="1847393" cy="21689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F239AEB-1F1C-88E5-4AD2-ED66AD66D0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9176" y="1933213"/>
            <a:ext cx="1423265" cy="1229183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42459AA2-2787-6F14-1CD8-AF1EF361A91C}"/>
              </a:ext>
            </a:extLst>
          </p:cNvPr>
          <p:cNvSpPr txBox="1"/>
          <p:nvPr/>
        </p:nvSpPr>
        <p:spPr>
          <a:xfrm>
            <a:off x="5529299" y="1038783"/>
            <a:ext cx="2715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6"/>
              </a:rPr>
              <a:t>https://www.arisal.org/</a:t>
            </a:r>
            <a:r>
              <a:rPr lang="fr-FR" dirty="0"/>
              <a:t> 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2C06EDFD-EB31-87AE-66DB-065E74C002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2015" y="1459906"/>
            <a:ext cx="2348881" cy="21834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8" name="Image 37" descr="Une image contenant texte, logo, symbole, Police&#10;&#10;Le contenu généré par l’IA peut être incorrect.">
            <a:extLst>
              <a:ext uri="{FF2B5EF4-FFF2-40B4-BE49-F238E27FC236}">
                <a16:creationId xmlns:a16="http://schemas.microsoft.com/office/drawing/2014/main" id="{ABA357E1-66E5-1028-6E94-5868AEED72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3634" y="5146898"/>
            <a:ext cx="514350" cy="514350"/>
          </a:xfrm>
          <a:prstGeom prst="rect">
            <a:avLst/>
          </a:prstGeom>
        </p:spPr>
      </p:pic>
      <p:pic>
        <p:nvPicPr>
          <p:cNvPr id="39" name="Image 38" descr="Une image contenant symbole, logo&#10;&#10;Le contenu généré par l’IA peut être incorrect.">
            <a:extLst>
              <a:ext uri="{FF2B5EF4-FFF2-40B4-BE49-F238E27FC236}">
                <a16:creationId xmlns:a16="http://schemas.microsoft.com/office/drawing/2014/main" id="{289BE776-CAA3-106C-1E14-F8FA5D5FF1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6022" y="4081224"/>
            <a:ext cx="409575" cy="457200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E81377AC-8E10-1355-5E1E-8A93F55148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770" y="3836784"/>
            <a:ext cx="2067369" cy="109519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D821AFCA-D70E-902E-FE35-EBB68EA6EA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22" y="3803889"/>
            <a:ext cx="2102582" cy="117801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1821AB41-2804-16E1-E4BA-65690E03528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86" y="5185978"/>
            <a:ext cx="2650256" cy="104070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E6917603-54D3-B7B6-1D3B-35BB5F10B1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9299" y="5040557"/>
            <a:ext cx="2664621" cy="124138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99493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1133B-8748-68A3-968B-D848226E9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5FCA0BA8-0FEA-F25F-59E6-59D7EF053E27}"/>
              </a:ext>
            </a:extLst>
          </p:cNvPr>
          <p:cNvSpPr/>
          <p:nvPr/>
        </p:nvSpPr>
        <p:spPr>
          <a:xfrm>
            <a:off x="1547812" y="264931"/>
            <a:ext cx="6048375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/>
            <a:r>
              <a:rPr lang="fr-FR" sz="2400" b="1" spc="-1" dirty="0">
                <a:solidFill>
                  <a:srgbClr val="0047FF"/>
                </a:solidFill>
                <a:latin typeface="Calibri"/>
                <a:ea typeface="Calibri"/>
              </a:rPr>
              <a:t>8</a:t>
            </a:r>
            <a:r>
              <a:rPr lang="fr-FR" sz="2400" b="1" strike="noStrike" spc="-1" dirty="0">
                <a:solidFill>
                  <a:srgbClr val="0047FF"/>
                </a:solidFill>
                <a:latin typeface="Calibri"/>
                <a:ea typeface="Calibri"/>
              </a:rPr>
              <a:t>. </a:t>
            </a:r>
            <a:r>
              <a:rPr lang="fr-FR" sz="2400" b="1" spc="-1" dirty="0">
                <a:solidFill>
                  <a:srgbClr val="0047FF"/>
                </a:solidFill>
                <a:latin typeface="Calibri"/>
                <a:ea typeface="Calibri"/>
              </a:rPr>
              <a:t>Cotisation 2027 et Barème frais de mission</a:t>
            </a:r>
            <a:endParaRPr lang="fr-FR" sz="2400" spc="-1" dirty="0">
              <a:solidFill>
                <a:srgbClr val="0047FF"/>
              </a:solidFill>
              <a:latin typeface="Calibri"/>
              <a:ea typeface="Calibri"/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2EE7D091-D09F-0826-7F5E-AF6FE4F5BC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402" y="121136"/>
            <a:ext cx="1403648" cy="701824"/>
          </a:xfrm>
          <a:prstGeom prst="rect">
            <a:avLst/>
          </a:prstGeom>
        </p:spPr>
      </p:pic>
      <p:pic>
        <p:nvPicPr>
          <p:cNvPr id="8" name="Image 7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C57CB304-353C-6711-7EF6-931671D97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42" y="1815127"/>
            <a:ext cx="4906502" cy="1752908"/>
          </a:xfrm>
          <a:prstGeom prst="rect">
            <a:avLst/>
          </a:prstGeom>
          <a:ln>
            <a:solidFill>
              <a:srgbClr val="E00053"/>
            </a:solidFill>
          </a:ln>
        </p:spPr>
      </p:pic>
      <p:pic>
        <p:nvPicPr>
          <p:cNvPr id="9" name="Image 8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AFDABF4E-7F06-74D2-37CB-27C6EE22D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639" y="3752901"/>
            <a:ext cx="4911112" cy="1097424"/>
          </a:xfrm>
          <a:prstGeom prst="rect">
            <a:avLst/>
          </a:prstGeom>
          <a:ln>
            <a:solidFill>
              <a:srgbClr val="E00053"/>
            </a:solidFill>
          </a:ln>
        </p:spPr>
      </p:pic>
      <p:pic>
        <p:nvPicPr>
          <p:cNvPr id="10" name="Image 9" descr="Une image contenant texte, capture d’écran, Police, blanc&#10;&#10;Le contenu généré par l’IA peut être incorrect.">
            <a:extLst>
              <a:ext uri="{FF2B5EF4-FFF2-40B4-BE49-F238E27FC236}">
                <a16:creationId xmlns:a16="http://schemas.microsoft.com/office/drawing/2014/main" id="{5C53A20B-D672-743C-4419-8606949F4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532" y="5301789"/>
            <a:ext cx="4907321" cy="613390"/>
          </a:xfrm>
          <a:prstGeom prst="rect">
            <a:avLst/>
          </a:prstGeom>
          <a:ln>
            <a:solidFill>
              <a:srgbClr val="E00053"/>
            </a:solidFill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9AB0D7D-3145-3368-F384-D3F4D500EBE1}"/>
              </a:ext>
            </a:extLst>
          </p:cNvPr>
          <p:cNvSpPr txBox="1"/>
          <p:nvPr/>
        </p:nvSpPr>
        <p:spPr>
          <a:xfrm>
            <a:off x="652206" y="1348658"/>
            <a:ext cx="51029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latin typeface="Arial"/>
                <a:cs typeface="Arial"/>
              </a:rPr>
              <a:t>Extrait de la page : </a:t>
            </a:r>
            <a:r>
              <a:rPr lang="en-US" sz="1400" dirty="0">
                <a:hlinkClick r:id="rId6"/>
              </a:rPr>
              <a:t>https://www.arisal.org/adherer-don/</a:t>
            </a:r>
            <a:r>
              <a:rPr lang="en-US" sz="1400" dirty="0"/>
              <a:t> </a:t>
            </a:r>
            <a:endParaRPr lang="fr-FR" sz="1400">
              <a:ea typeface="Calibri"/>
              <a:cs typeface="Calibri"/>
            </a:endParaRPr>
          </a:p>
        </p:txBody>
      </p:sp>
      <p:pic>
        <p:nvPicPr>
          <p:cNvPr id="12" name="Image 11" descr="Une image contenant motif, Graphique, pixel, conception&#10;&#10;Le contenu généré par l’IA peut être incorrect.">
            <a:extLst>
              <a:ext uri="{FF2B5EF4-FFF2-40B4-BE49-F238E27FC236}">
                <a16:creationId xmlns:a16="http://schemas.microsoft.com/office/drawing/2014/main" id="{DEDC9770-8C84-E234-8658-B37C794EB1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181" y="3125019"/>
            <a:ext cx="2721897" cy="269731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C2A5EE5-CFA5-9687-0582-F548EF82FB69}"/>
              </a:ext>
            </a:extLst>
          </p:cNvPr>
          <p:cNvSpPr txBox="1"/>
          <p:nvPr/>
        </p:nvSpPr>
        <p:spPr>
          <a:xfrm>
            <a:off x="3362572" y="5540288"/>
            <a:ext cx="225662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1200" dirty="0">
                <a:latin typeface="Arial"/>
                <a:cs typeface="Arial"/>
              </a:rPr>
              <a:t>Avec minimum 120€</a:t>
            </a:r>
            <a:endParaRPr lang="fr-FR" sz="1200" dirty="0"/>
          </a:p>
        </p:txBody>
      </p:sp>
      <p:pic>
        <p:nvPicPr>
          <p:cNvPr id="14" name="Image 13" descr="Une image contenant texte, tirelire, rose, personne&#10;&#10;Le contenu généré par l’IA peut être incorrect.">
            <a:extLst>
              <a:ext uri="{FF2B5EF4-FFF2-40B4-BE49-F238E27FC236}">
                <a16:creationId xmlns:a16="http://schemas.microsoft.com/office/drawing/2014/main" id="{BABBAEBB-686D-4BD2-70EA-FD0ACB7D77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6317" y="1600301"/>
            <a:ext cx="1491431" cy="1518879"/>
          </a:xfrm>
          <a:prstGeom prst="rect">
            <a:avLst/>
          </a:prstGeom>
        </p:spPr>
      </p:pic>
      <p:pic>
        <p:nvPicPr>
          <p:cNvPr id="5" name="Image 4" descr="Une image contenant Graphique, logo, Police, graphisme&#10;&#10;Le contenu généré par l’IA peut être incorrect.">
            <a:extLst>
              <a:ext uri="{FF2B5EF4-FFF2-40B4-BE49-F238E27FC236}">
                <a16:creationId xmlns:a16="http://schemas.microsoft.com/office/drawing/2014/main" id="{0257CC6B-81D5-55BA-F73D-7728DA55B7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3411" y="5011327"/>
            <a:ext cx="899243" cy="53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3912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AF5B5-900B-6214-8B97-AED6A86D2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6D96E542-323C-CF7B-3A32-A332EA06A4F0}"/>
              </a:ext>
            </a:extLst>
          </p:cNvPr>
          <p:cNvSpPr/>
          <p:nvPr/>
        </p:nvSpPr>
        <p:spPr>
          <a:xfrm>
            <a:off x="1619077" y="237438"/>
            <a:ext cx="5832648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/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8</a:t>
            </a:r>
            <a:r>
              <a:rPr lang="fr-FR" sz="2400" b="1" spc="-1" dirty="0">
                <a:solidFill>
                  <a:srgbClr val="0047FF"/>
                </a:solidFill>
                <a:latin typeface="Calibri"/>
                <a:ea typeface="Calibri"/>
              </a:rPr>
              <a:t>. Cotisation 2026 et Barème frais de mission</a:t>
            </a: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198F2A93-B7DF-7606-096C-CA117791CE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DEECCF9-E871-4996-4C67-A069AACC28DC}"/>
              </a:ext>
            </a:extLst>
          </p:cNvPr>
          <p:cNvSpPr txBox="1"/>
          <p:nvPr/>
        </p:nvSpPr>
        <p:spPr>
          <a:xfrm>
            <a:off x="652206" y="1348658"/>
            <a:ext cx="671707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latin typeface="Arial"/>
                <a:cs typeface="Arial"/>
              </a:rPr>
              <a:t>Extrait de la page : </a:t>
            </a:r>
            <a:r>
              <a:rPr lang="fr-FR" dirty="0">
                <a:ea typeface="+mn-lt"/>
                <a:cs typeface="+mn-lt"/>
                <a:hlinkClick r:id="rId3"/>
              </a:rPr>
              <a:t>https://www.arisal.org/arisal/formulaires/</a:t>
            </a:r>
            <a:r>
              <a:rPr lang="fr-FR" dirty="0">
                <a:ea typeface="+mn-lt"/>
                <a:cs typeface="+mn-lt"/>
              </a:rPr>
              <a:t> </a:t>
            </a:r>
            <a:endParaRPr lang="en-US" dirty="0">
              <a:ea typeface="+mn-lt"/>
              <a:cs typeface="+mn-lt"/>
            </a:endParaRPr>
          </a:p>
        </p:txBody>
      </p:sp>
      <p:pic>
        <p:nvPicPr>
          <p:cNvPr id="2" name="Image 1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79044E72-DFD8-FDB5-6661-A224F94F5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825" y="4164360"/>
            <a:ext cx="3086100" cy="2139256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3B5DA341-3C31-EF8C-836A-AFE575A59E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9903"/>
          <a:stretch>
            <a:fillRect/>
          </a:stretch>
        </p:blipFill>
        <p:spPr>
          <a:xfrm>
            <a:off x="1671432" y="1252322"/>
            <a:ext cx="5324885" cy="275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59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84B1CC-F1D2-64BF-25BE-97D37071F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b="1" dirty="0">
                <a:solidFill>
                  <a:srgbClr val="0047FF"/>
                </a:solidFill>
              </a:rPr>
              <a:t>Lien avec IESF Paris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509264-4D7C-93AE-1F10-478D0E3A3C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fr-FR" sz="2400" dirty="0">
                <a:solidFill>
                  <a:srgbClr val="0043FF"/>
                </a:solidFill>
              </a:rPr>
              <a:t>Informations IESF Paris - actions en cours - vente de l'immeuble- </a:t>
            </a:r>
          </a:p>
          <a:p>
            <a:pPr fontAlgn="base"/>
            <a:r>
              <a:rPr lang="fr-FR" sz="2400" dirty="0">
                <a:solidFill>
                  <a:srgbClr val="0043FF"/>
                </a:solidFill>
              </a:rPr>
              <a:t>Points sur les conférences</a:t>
            </a:r>
          </a:p>
          <a:p>
            <a:pPr fontAlgn="base"/>
            <a:r>
              <a:rPr lang="fr-FR" sz="2400" dirty="0">
                <a:solidFill>
                  <a:srgbClr val="0043FF"/>
                </a:solidFill>
              </a:rPr>
              <a:t>JNI</a:t>
            </a:r>
          </a:p>
          <a:p>
            <a:pPr fontAlgn="base"/>
            <a:r>
              <a:rPr lang="fr-FR" sz="2400" dirty="0">
                <a:solidFill>
                  <a:srgbClr val="0043FF"/>
                </a:solidFill>
              </a:rPr>
              <a:t>PMIS</a:t>
            </a:r>
          </a:p>
          <a:p>
            <a:pPr fontAlgn="base"/>
            <a:r>
              <a:rPr lang="fr-FR" sz="2400" dirty="0">
                <a:solidFill>
                  <a:srgbClr val="0043FF"/>
                </a:solidFill>
              </a:rPr>
              <a:t>Révision des statuts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974E5D-8DD3-2FBC-8E5E-96295D3DA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575E8-682D-EB40-AD39-F2B6351AF3E0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60669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8ED1-4348-811D-4731-1FFB16CB6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B6FF2C8D-DA3F-59EA-590A-03E57292158F}"/>
              </a:ext>
            </a:extLst>
          </p:cNvPr>
          <p:cNvSpPr/>
          <p:nvPr/>
        </p:nvSpPr>
        <p:spPr>
          <a:xfrm>
            <a:off x="1863650" y="285750"/>
            <a:ext cx="5221294" cy="7092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4999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  <a:cs typeface="Calibri"/>
              </a:rPr>
              <a:t>9. Elections au Conseil d'administration &amp; Missions (pour rappel 2025)</a:t>
            </a: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9BD3142E-3828-F2C1-5B24-11E6262B0C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2" name="ZoneTexte 3">
            <a:extLst>
              <a:ext uri="{FF2B5EF4-FFF2-40B4-BE49-F238E27FC236}">
                <a16:creationId xmlns:a16="http://schemas.microsoft.com/office/drawing/2014/main" id="{656A8F01-3D20-46D2-8EBF-AE55E925108E}"/>
              </a:ext>
            </a:extLst>
          </p:cNvPr>
          <p:cNvSpPr txBox="1"/>
          <p:nvPr/>
        </p:nvSpPr>
        <p:spPr>
          <a:xfrm>
            <a:off x="257980" y="1326371"/>
            <a:ext cx="3736397" cy="16344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1457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15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4372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5829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7287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8744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50201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71659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50" b="1" dirty="0"/>
              <a:t>Renouvellement des administrateurs sortants</a:t>
            </a:r>
            <a:endParaRPr lang="fr-FR" sz="1950" b="1" dirty="0">
              <a:ea typeface="Calibri"/>
              <a:cs typeface="Calibri"/>
            </a:endParaRPr>
          </a:p>
          <a:p>
            <a:r>
              <a:rPr lang="fr-FR" sz="1700" dirty="0">
                <a:ea typeface="Calibri"/>
                <a:cs typeface="Calibri"/>
              </a:rPr>
              <a:t>Knut HAWERKAMP</a:t>
            </a:r>
          </a:p>
          <a:p>
            <a:r>
              <a:rPr lang="fr-FR" sz="1700" dirty="0">
                <a:ea typeface="Calibri"/>
                <a:cs typeface="Calibri"/>
              </a:rPr>
              <a:t>Jean-Marie OHLMANN </a:t>
            </a:r>
          </a:p>
          <a:p>
            <a:r>
              <a:rPr lang="fr-FR" sz="1700" dirty="0">
                <a:ea typeface="Calibri"/>
                <a:cs typeface="Calibri"/>
              </a:rPr>
              <a:t>Remi PICAND</a:t>
            </a:r>
          </a:p>
        </p:txBody>
      </p:sp>
      <p:sp>
        <p:nvSpPr>
          <p:cNvPr id="7" name="ZoneTexte 17">
            <a:extLst>
              <a:ext uri="{FF2B5EF4-FFF2-40B4-BE49-F238E27FC236}">
                <a16:creationId xmlns:a16="http://schemas.microsoft.com/office/drawing/2014/main" id="{1B42824D-33CE-46EE-9AF3-72044A9AEFD9}"/>
              </a:ext>
            </a:extLst>
          </p:cNvPr>
          <p:cNvSpPr txBox="1"/>
          <p:nvPr/>
        </p:nvSpPr>
        <p:spPr>
          <a:xfrm>
            <a:off x="277030" y="4630104"/>
            <a:ext cx="3714572" cy="128545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1457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15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4372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5829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7287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8744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50201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71659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50" b="1" dirty="0"/>
              <a:t>Nouveaux candidats</a:t>
            </a:r>
            <a:endParaRPr lang="fr-FR" sz="1950" b="1" dirty="0">
              <a:ea typeface="Calibri"/>
              <a:cs typeface="Calibri"/>
            </a:endParaRPr>
          </a:p>
          <a:p>
            <a:r>
              <a:rPr lang="fr-FR" sz="1700" dirty="0">
                <a:ea typeface="Calibri"/>
                <a:cs typeface="Calibri"/>
              </a:rPr>
              <a:t>Martine DEMAY</a:t>
            </a:r>
          </a:p>
          <a:p>
            <a:r>
              <a:rPr lang="fr-FR" sz="1650" dirty="0" err="1">
                <a:ea typeface="Calibri"/>
                <a:cs typeface="Calibri"/>
              </a:rPr>
              <a:t>Adan</a:t>
            </a:r>
            <a:r>
              <a:rPr lang="fr-FR" sz="1650" dirty="0">
                <a:ea typeface="Calibri"/>
                <a:cs typeface="Calibri"/>
              </a:rPr>
              <a:t> SANTOVAL</a:t>
            </a:r>
          </a:p>
          <a:p>
            <a:r>
              <a:rPr lang="fr-FR" sz="1650" dirty="0">
                <a:ea typeface="Calibri"/>
                <a:cs typeface="Calibri"/>
              </a:rPr>
              <a:t>Xavier THOMASSIN</a:t>
            </a:r>
          </a:p>
        </p:txBody>
      </p:sp>
      <p:sp>
        <p:nvSpPr>
          <p:cNvPr id="8" name="ZoneTexte 3">
            <a:extLst>
              <a:ext uri="{FF2B5EF4-FFF2-40B4-BE49-F238E27FC236}">
                <a16:creationId xmlns:a16="http://schemas.microsoft.com/office/drawing/2014/main" id="{3C8154E5-B61C-AB14-6E31-59738D675E19}"/>
              </a:ext>
            </a:extLst>
          </p:cNvPr>
          <p:cNvSpPr txBox="1"/>
          <p:nvPr/>
        </p:nvSpPr>
        <p:spPr>
          <a:xfrm>
            <a:off x="4877604" y="1259696"/>
            <a:ext cx="3641147" cy="30050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1457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15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4372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5829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7287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8744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50201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71659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50" b="1" dirty="0">
                <a:ea typeface="Calibri"/>
                <a:cs typeface="Calibri"/>
              </a:rPr>
              <a:t>Continuité de mandat </a:t>
            </a:r>
          </a:p>
          <a:p>
            <a:r>
              <a:rPr lang="en-US" sz="1700" dirty="0"/>
              <a:t>Jacques BAUDOUIN</a:t>
            </a:r>
            <a:endParaRPr lang="en-US" sz="1700" dirty="0">
              <a:ea typeface="Calibri"/>
              <a:cs typeface="Calibri"/>
            </a:endParaRPr>
          </a:p>
          <a:p>
            <a:r>
              <a:rPr lang="en-US" sz="1700" dirty="0"/>
              <a:t>Thierry BECK </a:t>
            </a:r>
            <a:endParaRPr lang="en-US" sz="1700">
              <a:ea typeface="Calibri"/>
              <a:cs typeface="Calibri"/>
            </a:endParaRPr>
          </a:p>
          <a:p>
            <a:r>
              <a:rPr lang="fr-FR" sz="1700" dirty="0"/>
              <a:t>Nicole BOMO</a:t>
            </a:r>
            <a:endParaRPr lang="fr-FR" sz="1650">
              <a:ea typeface="Calibri"/>
              <a:cs typeface="Calibri"/>
            </a:endParaRPr>
          </a:p>
          <a:p>
            <a:r>
              <a:rPr lang="fr-FR" sz="1650" dirty="0"/>
              <a:t>Willy KRESSER </a:t>
            </a:r>
            <a:endParaRPr lang="fr-FR" sz="1650">
              <a:ea typeface="Calibri"/>
              <a:cs typeface="Calibri"/>
            </a:endParaRPr>
          </a:p>
          <a:p>
            <a:r>
              <a:rPr lang="fr-FR" sz="1650" dirty="0"/>
              <a:t>Sylvain LECLER </a:t>
            </a:r>
            <a:endParaRPr lang="fr-FR" sz="1650">
              <a:ea typeface="Calibri"/>
              <a:cs typeface="Calibri"/>
            </a:endParaRPr>
          </a:p>
          <a:p>
            <a:r>
              <a:rPr lang="en-US" sz="1700" dirty="0"/>
              <a:t>Thierry MARIER</a:t>
            </a:r>
            <a:endParaRPr lang="fr-FR" sz="1700">
              <a:ea typeface="Calibri"/>
              <a:cs typeface="Calibri"/>
            </a:endParaRPr>
          </a:p>
          <a:p>
            <a:r>
              <a:rPr lang="fr-FR" sz="1700" dirty="0"/>
              <a:t>Jean-Claude MUTSCHLER</a:t>
            </a:r>
            <a:endParaRPr lang="fr-FR" sz="1700">
              <a:ea typeface="Calibri"/>
              <a:cs typeface="Calibri"/>
            </a:endParaRPr>
          </a:p>
          <a:p>
            <a:r>
              <a:rPr lang="fr-FR" sz="1650" dirty="0"/>
              <a:t>Céline POLOCE </a:t>
            </a:r>
            <a:endParaRPr lang="fr-FR" sz="1250">
              <a:ea typeface="Calibri"/>
              <a:cs typeface="Calibri"/>
            </a:endParaRPr>
          </a:p>
          <a:p>
            <a:r>
              <a:rPr lang="fr-FR" sz="1650" dirty="0"/>
              <a:t>Serge RULEWSKI</a:t>
            </a:r>
            <a:endParaRPr lang="fr-FR" sz="1650" dirty="0">
              <a:ea typeface="Calibri"/>
              <a:cs typeface="Calibri"/>
            </a:endParaRPr>
          </a:p>
        </p:txBody>
      </p:sp>
      <p:sp>
        <p:nvSpPr>
          <p:cNvPr id="11" name="ZoneTexte 17">
            <a:extLst>
              <a:ext uri="{FF2B5EF4-FFF2-40B4-BE49-F238E27FC236}">
                <a16:creationId xmlns:a16="http://schemas.microsoft.com/office/drawing/2014/main" id="{348BDBF6-396C-9A51-2DB7-73943FCC4BCE}"/>
              </a:ext>
            </a:extLst>
          </p:cNvPr>
          <p:cNvSpPr txBox="1"/>
          <p:nvPr/>
        </p:nvSpPr>
        <p:spPr>
          <a:xfrm>
            <a:off x="277029" y="3115629"/>
            <a:ext cx="3714572" cy="130248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1457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15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4372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5829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7287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8744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50201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71659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50" b="1" dirty="0"/>
              <a:t>Administrateurs démissionnaires</a:t>
            </a:r>
            <a:endParaRPr lang="fr-FR" sz="1950" b="1" dirty="0">
              <a:ea typeface="Calibri"/>
              <a:cs typeface="Calibri"/>
            </a:endParaRPr>
          </a:p>
          <a:p>
            <a:r>
              <a:rPr lang="fr-FR" sz="1700" dirty="0">
                <a:ea typeface="Calibri"/>
                <a:cs typeface="Calibri"/>
              </a:rPr>
              <a:t>René HUBER</a:t>
            </a:r>
            <a:endParaRPr lang="fr-FR" sz="1250" dirty="0">
              <a:ea typeface="Calibri"/>
              <a:cs typeface="Calibri"/>
            </a:endParaRPr>
          </a:p>
          <a:p>
            <a:r>
              <a:rPr lang="fr-FR" sz="1700" dirty="0">
                <a:ea typeface="Calibri"/>
                <a:cs typeface="Calibri"/>
              </a:rPr>
              <a:t>Carine LANGER</a:t>
            </a:r>
            <a:endParaRPr lang="fr-FR" sz="1250" dirty="0">
              <a:ea typeface="Calibri"/>
              <a:cs typeface="Calibri"/>
            </a:endParaRPr>
          </a:p>
          <a:p>
            <a:r>
              <a:rPr lang="fr-FR" sz="1700" dirty="0">
                <a:ea typeface="Calibri"/>
                <a:cs typeface="Calibri"/>
              </a:rPr>
              <a:t>Jean Jacques LUTTRINGER</a:t>
            </a:r>
          </a:p>
        </p:txBody>
      </p:sp>
      <p:sp>
        <p:nvSpPr>
          <p:cNvPr id="5" name="ZoneTexte 17">
            <a:extLst>
              <a:ext uri="{FF2B5EF4-FFF2-40B4-BE49-F238E27FC236}">
                <a16:creationId xmlns:a16="http://schemas.microsoft.com/office/drawing/2014/main" id="{3139E18D-6BF7-17A1-9CB6-4661A772901C}"/>
              </a:ext>
            </a:extLst>
          </p:cNvPr>
          <p:cNvSpPr txBox="1"/>
          <p:nvPr/>
        </p:nvSpPr>
        <p:spPr>
          <a:xfrm>
            <a:off x="4953804" y="4477704"/>
            <a:ext cx="3619322" cy="101304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1457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15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4372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5829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7287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8744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50201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71659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50" b="1" dirty="0"/>
              <a:t>Membres d'honneur</a:t>
            </a:r>
            <a:endParaRPr lang="fr-FR" dirty="0"/>
          </a:p>
          <a:p>
            <a:r>
              <a:rPr lang="fr-FR" sz="1700" dirty="0">
                <a:ea typeface="Calibri"/>
                <a:cs typeface="Calibri"/>
              </a:rPr>
              <a:t>Jean BOULEAU</a:t>
            </a:r>
            <a:endParaRPr lang="fr-FR" sz="1250" dirty="0">
              <a:ea typeface="Calibri"/>
              <a:cs typeface="Calibri"/>
            </a:endParaRPr>
          </a:p>
          <a:p>
            <a:r>
              <a:rPr lang="fr-FR" sz="1700" dirty="0">
                <a:ea typeface="Calibri"/>
                <a:cs typeface="Calibri"/>
              </a:rPr>
              <a:t>Marie-Christine CRETON</a:t>
            </a:r>
            <a:endParaRPr lang="fr-FR" sz="1250" b="1" dirty="0">
              <a:ea typeface="Calibri"/>
              <a:cs typeface="Calibri"/>
            </a:endParaRPr>
          </a:p>
        </p:txBody>
      </p:sp>
      <p:pic>
        <p:nvPicPr>
          <p:cNvPr id="6" name="Image 5" descr="🙏">
            <a:extLst>
              <a:ext uri="{FF2B5EF4-FFF2-40B4-BE49-F238E27FC236}">
                <a16:creationId xmlns:a16="http://schemas.microsoft.com/office/drawing/2014/main" id="{6E38F01A-23B3-67B4-B698-8ED92D985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42875"/>
            <a:ext cx="152400" cy="152400"/>
          </a:xfrm>
          <a:prstGeom prst="rect">
            <a:avLst/>
          </a:prstGeom>
        </p:spPr>
      </p:pic>
      <p:pic>
        <p:nvPicPr>
          <p:cNvPr id="9" name="Image 8" descr="🌟">
            <a:extLst>
              <a:ext uri="{FF2B5EF4-FFF2-40B4-BE49-F238E27FC236}">
                <a16:creationId xmlns:a16="http://schemas.microsoft.com/office/drawing/2014/main" id="{72ADE7D1-9EAB-0E0F-40A7-855ACDF75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285750"/>
            <a:ext cx="1524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920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E6D86-A319-940D-2A88-D12972B27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9A80A818-ED31-9AFA-A677-E0F73F8D5A94}"/>
              </a:ext>
            </a:extLst>
          </p:cNvPr>
          <p:cNvSpPr/>
          <p:nvPr/>
        </p:nvSpPr>
        <p:spPr>
          <a:xfrm>
            <a:off x="2107476" y="219075"/>
            <a:ext cx="7201470" cy="49066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4999"/>
              </a:lnSpc>
            </a:pPr>
            <a:r>
              <a:rPr lang="fr-FR" sz="2400" b="1" spc="-1" dirty="0">
                <a:solidFill>
                  <a:srgbClr val="0043FF"/>
                </a:solidFill>
                <a:latin typeface="Calibri"/>
                <a:ea typeface="Calibri"/>
                <a:cs typeface="Calibri"/>
              </a:rPr>
              <a:t>9. Elections au Conseil d'administration (2026)</a:t>
            </a:r>
          </a:p>
        </p:txBody>
      </p:sp>
      <p:sp>
        <p:nvSpPr>
          <p:cNvPr id="2" name="ZoneTexte 3">
            <a:extLst>
              <a:ext uri="{FF2B5EF4-FFF2-40B4-BE49-F238E27FC236}">
                <a16:creationId xmlns:a16="http://schemas.microsoft.com/office/drawing/2014/main" id="{7A141042-BED1-DC01-7F0E-DC4E6DE457D5}"/>
              </a:ext>
            </a:extLst>
          </p:cNvPr>
          <p:cNvSpPr txBox="1"/>
          <p:nvPr/>
        </p:nvSpPr>
        <p:spPr>
          <a:xfrm>
            <a:off x="316401" y="897064"/>
            <a:ext cx="3736397" cy="224742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1457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15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4372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5829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7287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8744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50201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71659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50" b="1" dirty="0"/>
              <a:t>Administrateurs sortants en 2028 : </a:t>
            </a:r>
            <a:endParaRPr lang="fr-FR" sz="1950" b="1" dirty="0">
              <a:ea typeface="Calibri"/>
              <a:cs typeface="Calibri"/>
            </a:endParaRPr>
          </a:p>
          <a:p>
            <a:r>
              <a:rPr lang="fr-FR" sz="1700" dirty="0">
                <a:ea typeface="Calibri"/>
                <a:cs typeface="Calibri"/>
              </a:rPr>
              <a:t>Jean-Marie OHLMANN </a:t>
            </a:r>
            <a:r>
              <a:rPr lang="fr-FR" sz="1700" i="1" dirty="0">
                <a:ea typeface="Calibri"/>
                <a:cs typeface="Calibri"/>
              </a:rPr>
              <a:t>(à révoquer) </a:t>
            </a:r>
          </a:p>
          <a:p>
            <a:r>
              <a:rPr lang="fr-FR" sz="1700" dirty="0">
                <a:ea typeface="Calibri"/>
                <a:cs typeface="Calibri"/>
              </a:rPr>
              <a:t>Remi PICAND </a:t>
            </a:r>
            <a:r>
              <a:rPr lang="fr-FR" sz="1700" i="1" dirty="0">
                <a:ea typeface="Calibri"/>
                <a:cs typeface="Calibri"/>
              </a:rPr>
              <a:t>(à révoquer) </a:t>
            </a:r>
          </a:p>
          <a:p>
            <a:r>
              <a:rPr lang="fr-FR" sz="1800" dirty="0" err="1"/>
              <a:t>Adan</a:t>
            </a:r>
            <a:r>
              <a:rPr lang="fr-FR" sz="1800" dirty="0"/>
              <a:t> SANTOVAL : </a:t>
            </a:r>
            <a:r>
              <a:rPr lang="fr-FR" sz="1800" i="1" dirty="0"/>
              <a:t>démissionnaire du CA en février </a:t>
            </a:r>
            <a:r>
              <a:rPr lang="fr-FR" sz="1800" dirty="0"/>
              <a:t>2025</a:t>
            </a:r>
          </a:p>
          <a:p>
            <a:endParaRPr lang="fr-FR" sz="1700" dirty="0">
              <a:ea typeface="Calibri"/>
              <a:cs typeface="Calibri"/>
            </a:endParaRPr>
          </a:p>
        </p:txBody>
      </p:sp>
      <p:sp>
        <p:nvSpPr>
          <p:cNvPr id="7" name="ZoneTexte 17">
            <a:extLst>
              <a:ext uri="{FF2B5EF4-FFF2-40B4-BE49-F238E27FC236}">
                <a16:creationId xmlns:a16="http://schemas.microsoft.com/office/drawing/2014/main" id="{8EC62CC0-5C9B-233E-1A29-FEECB329CADA}"/>
              </a:ext>
            </a:extLst>
          </p:cNvPr>
          <p:cNvSpPr txBox="1"/>
          <p:nvPr/>
        </p:nvSpPr>
        <p:spPr>
          <a:xfrm>
            <a:off x="295275" y="5334655"/>
            <a:ext cx="3714572" cy="104709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1457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15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4372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5829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7287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8744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50201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71659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50" b="1" dirty="0"/>
              <a:t>Nouveaux candidats</a:t>
            </a:r>
          </a:p>
          <a:p>
            <a:r>
              <a:rPr lang="fr-FR" sz="1950" dirty="0">
                <a:ea typeface="Calibri"/>
                <a:cs typeface="Calibri"/>
              </a:rPr>
              <a:t>Mathieu BLASSELLE</a:t>
            </a:r>
          </a:p>
          <a:p>
            <a:endParaRPr lang="fr-FR" sz="1650" dirty="0">
              <a:ea typeface="Calibri"/>
              <a:cs typeface="Calibri"/>
            </a:endParaRPr>
          </a:p>
        </p:txBody>
      </p:sp>
      <p:sp>
        <p:nvSpPr>
          <p:cNvPr id="8" name="ZoneTexte 3">
            <a:extLst>
              <a:ext uri="{FF2B5EF4-FFF2-40B4-BE49-F238E27FC236}">
                <a16:creationId xmlns:a16="http://schemas.microsoft.com/office/drawing/2014/main" id="{1719E750-FFB1-BC97-CCB5-A74A7A146483}"/>
              </a:ext>
            </a:extLst>
          </p:cNvPr>
          <p:cNvSpPr txBox="1"/>
          <p:nvPr/>
        </p:nvSpPr>
        <p:spPr>
          <a:xfrm>
            <a:off x="4877604" y="1259696"/>
            <a:ext cx="3641147" cy="32689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1457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15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4372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5829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7287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8744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50201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71659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50" b="1" dirty="0">
                <a:ea typeface="Calibri"/>
                <a:cs typeface="Calibri"/>
              </a:rPr>
              <a:t>Continuité de mandat </a:t>
            </a:r>
          </a:p>
          <a:p>
            <a:r>
              <a:rPr lang="fr-FR" sz="1700" dirty="0"/>
              <a:t>Nicole BOMO (2027)</a:t>
            </a:r>
            <a:endParaRPr lang="fr-FR" sz="1650" dirty="0">
              <a:ea typeface="Calibri"/>
              <a:cs typeface="Calibri"/>
            </a:endParaRPr>
          </a:p>
          <a:p>
            <a:r>
              <a:rPr lang="fr-FR" sz="1650" dirty="0"/>
              <a:t>Willy KRESSER (2027)</a:t>
            </a:r>
            <a:endParaRPr lang="fr-FR" sz="1650" dirty="0">
              <a:ea typeface="Calibri"/>
              <a:cs typeface="Calibri"/>
            </a:endParaRPr>
          </a:p>
          <a:p>
            <a:r>
              <a:rPr lang="fr-FR" sz="1650" dirty="0"/>
              <a:t>Sylvain LECLER (2027)</a:t>
            </a:r>
            <a:endParaRPr lang="fr-FR" sz="1650" dirty="0">
              <a:ea typeface="Calibri"/>
              <a:cs typeface="Calibri"/>
            </a:endParaRPr>
          </a:p>
          <a:p>
            <a:r>
              <a:rPr lang="fr-FR" sz="1700" dirty="0"/>
              <a:t>Jean-Claude MUTSCHLER (2027)</a:t>
            </a:r>
            <a:endParaRPr lang="fr-FR" sz="1700" dirty="0">
              <a:ea typeface="Calibri"/>
              <a:cs typeface="Calibri"/>
            </a:endParaRPr>
          </a:p>
          <a:p>
            <a:r>
              <a:rPr lang="fr-FR" sz="1650" dirty="0"/>
              <a:t>Céline POLOCE (2027)</a:t>
            </a:r>
            <a:endParaRPr lang="fr-FR" sz="1250" dirty="0">
              <a:ea typeface="Calibri"/>
              <a:cs typeface="Calibri"/>
            </a:endParaRPr>
          </a:p>
          <a:p>
            <a:r>
              <a:rPr lang="fr-FR" sz="1650" dirty="0"/>
              <a:t>Serge RULEWSKI (2027)</a:t>
            </a:r>
          </a:p>
          <a:p>
            <a:r>
              <a:rPr lang="fr-FR" sz="1700" dirty="0">
                <a:ea typeface="Calibri"/>
                <a:cs typeface="Calibri"/>
              </a:rPr>
              <a:t>Martine DEMAY (2028)</a:t>
            </a:r>
          </a:p>
          <a:p>
            <a:r>
              <a:rPr lang="fr-FR" sz="1650" dirty="0">
                <a:ea typeface="Calibri"/>
                <a:cs typeface="Calibri"/>
              </a:rPr>
              <a:t>Xavier THOMASSIN (2028)</a:t>
            </a:r>
          </a:p>
          <a:p>
            <a:r>
              <a:rPr lang="fr-FR" sz="1650">
                <a:ea typeface="Calibri"/>
                <a:cs typeface="Calibri"/>
              </a:rPr>
              <a:t>Knut HAWERKAMP</a:t>
            </a:r>
            <a:endParaRPr lang="fr-FR" sz="1650" dirty="0"/>
          </a:p>
          <a:p>
            <a:endParaRPr lang="fr-FR" sz="1650" dirty="0">
              <a:ea typeface="Calibri"/>
              <a:cs typeface="Calibri"/>
            </a:endParaRPr>
          </a:p>
        </p:txBody>
      </p:sp>
      <p:sp>
        <p:nvSpPr>
          <p:cNvPr id="11" name="ZoneTexte 17">
            <a:extLst>
              <a:ext uri="{FF2B5EF4-FFF2-40B4-BE49-F238E27FC236}">
                <a16:creationId xmlns:a16="http://schemas.microsoft.com/office/drawing/2014/main" id="{F446E83E-8A5B-C9E8-444E-6119EECDFF11}"/>
              </a:ext>
            </a:extLst>
          </p:cNvPr>
          <p:cNvSpPr txBox="1"/>
          <p:nvPr/>
        </p:nvSpPr>
        <p:spPr>
          <a:xfrm>
            <a:off x="250825" y="3152785"/>
            <a:ext cx="3759022" cy="213675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1457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15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4372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5829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7287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8744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50201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71659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50" b="1" dirty="0"/>
              <a:t>Administrateurs sortants en 2026</a:t>
            </a:r>
          </a:p>
          <a:p>
            <a:r>
              <a:rPr lang="fr-FR" sz="1700" dirty="0">
                <a:ea typeface="Calibri"/>
                <a:cs typeface="Calibri"/>
              </a:rPr>
              <a:t>Thierry BECK : ne se représente pas </a:t>
            </a:r>
          </a:p>
          <a:p>
            <a:r>
              <a:rPr lang="fr-FR" sz="1700" dirty="0">
                <a:ea typeface="Calibri"/>
                <a:cs typeface="Calibri"/>
              </a:rPr>
              <a:t>Thierry Marier : ne se représente pas</a:t>
            </a:r>
          </a:p>
          <a:p>
            <a:r>
              <a:rPr lang="fr-FR" sz="1700" dirty="0">
                <a:ea typeface="Calibri"/>
                <a:cs typeface="Calibri"/>
              </a:rPr>
              <a:t>Jacques Baudouin : </a:t>
            </a:r>
            <a:r>
              <a:rPr lang="fr-FR" sz="1700" i="1" dirty="0">
                <a:ea typeface="Calibri"/>
                <a:cs typeface="Calibri"/>
              </a:rPr>
              <a:t>démissionnaire en mars 2026</a:t>
            </a:r>
          </a:p>
          <a:p>
            <a:endParaRPr lang="fr-FR" sz="1250" dirty="0">
              <a:ea typeface="Calibri"/>
              <a:cs typeface="Calibri"/>
            </a:endParaRPr>
          </a:p>
        </p:txBody>
      </p:sp>
      <p:sp>
        <p:nvSpPr>
          <p:cNvPr id="5" name="ZoneTexte 17">
            <a:extLst>
              <a:ext uri="{FF2B5EF4-FFF2-40B4-BE49-F238E27FC236}">
                <a16:creationId xmlns:a16="http://schemas.microsoft.com/office/drawing/2014/main" id="{33D55108-D217-77EB-1A1A-068D702308E4}"/>
              </a:ext>
            </a:extLst>
          </p:cNvPr>
          <p:cNvSpPr txBox="1"/>
          <p:nvPr/>
        </p:nvSpPr>
        <p:spPr>
          <a:xfrm>
            <a:off x="4140200" y="4947062"/>
            <a:ext cx="3619322" cy="130248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1457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15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4372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5829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7287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8744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50201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71659" algn="l" defTabSz="321457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50" b="1" dirty="0"/>
              <a:t>Membres d'honneur</a:t>
            </a:r>
            <a:endParaRPr lang="fr-FR" dirty="0"/>
          </a:p>
          <a:p>
            <a:r>
              <a:rPr lang="fr-FR" sz="1700" dirty="0">
                <a:ea typeface="Calibri"/>
                <a:cs typeface="Calibri"/>
              </a:rPr>
              <a:t>Jean BOULEAU</a:t>
            </a:r>
            <a:endParaRPr lang="fr-FR" sz="1250" dirty="0">
              <a:ea typeface="Calibri"/>
              <a:cs typeface="Calibri"/>
            </a:endParaRPr>
          </a:p>
          <a:p>
            <a:r>
              <a:rPr lang="fr-FR" sz="1700" dirty="0">
                <a:ea typeface="Calibri"/>
                <a:cs typeface="Calibri"/>
              </a:rPr>
              <a:t>Marie-Christine CRETON</a:t>
            </a:r>
          </a:p>
          <a:p>
            <a:r>
              <a:rPr lang="fr-FR" sz="1700" dirty="0">
                <a:ea typeface="Calibri"/>
                <a:cs typeface="Calibri"/>
              </a:rPr>
              <a:t>Céline POLOCE</a:t>
            </a:r>
          </a:p>
        </p:txBody>
      </p:sp>
      <p:pic>
        <p:nvPicPr>
          <p:cNvPr id="6" name="Image 5" descr="🙏">
            <a:extLst>
              <a:ext uri="{FF2B5EF4-FFF2-40B4-BE49-F238E27FC236}">
                <a16:creationId xmlns:a16="http://schemas.microsoft.com/office/drawing/2014/main" id="{9F8402BD-15BE-77D7-9BC9-2C1C182EB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142875"/>
            <a:ext cx="152400" cy="152400"/>
          </a:xfrm>
          <a:prstGeom prst="rect">
            <a:avLst/>
          </a:prstGeom>
        </p:spPr>
      </p:pic>
      <p:pic>
        <p:nvPicPr>
          <p:cNvPr id="9" name="Image 8" descr="🌟">
            <a:extLst>
              <a:ext uri="{FF2B5EF4-FFF2-40B4-BE49-F238E27FC236}">
                <a16:creationId xmlns:a16="http://schemas.microsoft.com/office/drawing/2014/main" id="{B77F452F-8A70-EE0B-3769-97A292EB9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285750"/>
            <a:ext cx="1524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979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E8C148-ABAE-3C9E-6307-39BCB2B4C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68557"/>
            <a:ext cx="8229600" cy="745843"/>
          </a:xfrm>
        </p:spPr>
        <p:txBody>
          <a:bodyPr/>
          <a:lstStyle/>
          <a:p>
            <a:r>
              <a:rPr lang="fr-FR" sz="2400" b="1" spc="-1" dirty="0">
                <a:solidFill>
                  <a:srgbClr val="0047FF"/>
                </a:solidFill>
                <a:latin typeface="Arial"/>
                <a:ea typeface="+mn-ea"/>
                <a:cs typeface="+mn-cs"/>
              </a:rPr>
              <a:t>Composition du Bureau (pour rappel 2025)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D80424-B1AA-7DE4-759B-83CED7F93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rgbClr val="0043FF"/>
                </a:solidFill>
                <a:latin typeface="Arial" panose="020B0604020202020204" pitchFamily="34" charset="0"/>
              </a:rPr>
              <a:t>Nicole BOMO : présidente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rgbClr val="0043FF"/>
                </a:solidFill>
                <a:latin typeface="Arial" panose="020B0604020202020204" pitchFamily="34" charset="0"/>
              </a:rPr>
              <a:t>Sylvain LECLER : trésorier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rgbClr val="0043FF"/>
                </a:solidFill>
                <a:latin typeface="Arial" panose="020B0604020202020204" pitchFamily="34" charset="0"/>
              </a:rPr>
              <a:t>Willy KRESSER : secrétaire général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2000" dirty="0" err="1">
                <a:solidFill>
                  <a:srgbClr val="0043FF"/>
                </a:solidFill>
                <a:latin typeface="Arial" panose="020B0604020202020204" pitchFamily="34" charset="0"/>
              </a:rPr>
              <a:t>Adan</a:t>
            </a:r>
            <a:r>
              <a:rPr lang="fr-FR" sz="2000" dirty="0">
                <a:solidFill>
                  <a:srgbClr val="0043FF"/>
                </a:solidFill>
                <a:latin typeface="Arial" panose="020B0604020202020204" pitchFamily="34" charset="0"/>
              </a:rPr>
              <a:t> Sandoval : secrétaire adjoint</a:t>
            </a:r>
          </a:p>
          <a:p>
            <a:pPr marL="0" indent="0">
              <a:buNone/>
            </a:pPr>
            <a:r>
              <a:rPr lang="fr-FR" sz="2000" dirty="0">
                <a:solidFill>
                  <a:srgbClr val="0043FF"/>
                </a:solidFill>
                <a:latin typeface="Arial" panose="020B060402020202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rgbClr val="0043FF"/>
                </a:solidFill>
                <a:latin typeface="Arial" panose="020B0604020202020204" pitchFamily="34" charset="0"/>
              </a:rPr>
              <a:t>Céline </a:t>
            </a:r>
            <a:r>
              <a:rPr lang="fr-FR" sz="2000" dirty="0" err="1">
                <a:solidFill>
                  <a:srgbClr val="0043FF"/>
                </a:solidFill>
                <a:latin typeface="Arial" panose="020B0604020202020204" pitchFamily="34" charset="0"/>
              </a:rPr>
              <a:t>Poloce</a:t>
            </a:r>
            <a:r>
              <a:rPr lang="fr-FR" sz="2000" dirty="0">
                <a:solidFill>
                  <a:srgbClr val="0043FF"/>
                </a:solidFill>
                <a:latin typeface="Arial" panose="020B0604020202020204" pitchFamily="34" charset="0"/>
              </a:rPr>
              <a:t>: Présidente d’honneur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3ED194-E6A4-8B95-81D9-D111D8FED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575E8-682D-EB40-AD39-F2B6351AF3E0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4319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4A813-53A3-0886-2B08-03241DD98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477DAA21-BAF7-A71D-7A83-B8CCDC057199}"/>
              </a:ext>
            </a:extLst>
          </p:cNvPr>
          <p:cNvSpPr/>
          <p:nvPr/>
        </p:nvSpPr>
        <p:spPr>
          <a:xfrm>
            <a:off x="2015381" y="227820"/>
            <a:ext cx="5113238" cy="47944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2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. </a:t>
            </a:r>
            <a:r>
              <a:rPr lang="fr-FR" sz="2400" b="1" spc="-1" dirty="0">
                <a:solidFill>
                  <a:srgbClr val="0047FF"/>
                </a:solidFill>
                <a:latin typeface="Arial"/>
              </a:rPr>
              <a:t>Approbation du PV de l’AG 2025 </a:t>
            </a: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016BF028-BEFC-794E-8B7F-FBF93BF748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8ED2E3A-97F9-5780-19A2-42CAD15BC41B}"/>
              </a:ext>
            </a:extLst>
          </p:cNvPr>
          <p:cNvSpPr txBox="1"/>
          <p:nvPr/>
        </p:nvSpPr>
        <p:spPr>
          <a:xfrm>
            <a:off x="6215626" y="1463367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ea typeface="Calibri"/>
                <a:cs typeface="Calibri"/>
              </a:rPr>
              <a:t>Bon à savoir : </a:t>
            </a:r>
            <a:endParaRPr lang="fr-FR" dirty="0"/>
          </a:p>
          <a:p>
            <a:r>
              <a:rPr lang="en-US" sz="1200" dirty="0">
                <a:ea typeface="Calibri"/>
                <a:cs typeface="Calibri"/>
              </a:rPr>
              <a:t>Tous les PV </a:t>
            </a:r>
            <a:r>
              <a:rPr lang="en-US" sz="1200" dirty="0" err="1">
                <a:ea typeface="Calibri"/>
                <a:cs typeface="Calibri"/>
              </a:rPr>
              <a:t>d'AG</a:t>
            </a:r>
            <a:r>
              <a:rPr lang="en-US" sz="1200" dirty="0">
                <a:ea typeface="Calibri"/>
                <a:cs typeface="Calibri"/>
              </a:rPr>
              <a:t> </a:t>
            </a:r>
            <a:r>
              <a:rPr lang="en-US" sz="1200" dirty="0" err="1">
                <a:ea typeface="Calibri"/>
                <a:cs typeface="Calibri"/>
              </a:rPr>
              <a:t>sont</a:t>
            </a:r>
            <a:r>
              <a:rPr lang="en-US" sz="1200" dirty="0">
                <a:ea typeface="Calibri"/>
                <a:cs typeface="Calibri"/>
              </a:rPr>
              <a:t> </a:t>
            </a:r>
            <a:r>
              <a:rPr lang="en-US" sz="1200" dirty="0" err="1">
                <a:ea typeface="Calibri"/>
                <a:cs typeface="Calibri"/>
              </a:rPr>
              <a:t>disponibles</a:t>
            </a:r>
            <a:r>
              <a:rPr lang="en-US" sz="1200" dirty="0">
                <a:ea typeface="Calibri"/>
                <a:cs typeface="Calibri"/>
              </a:rPr>
              <a:t> sur </a:t>
            </a:r>
            <a:r>
              <a:rPr lang="en-US" sz="1200" dirty="0" err="1">
                <a:ea typeface="Calibri"/>
                <a:cs typeface="Calibri"/>
              </a:rPr>
              <a:t>notre</a:t>
            </a:r>
            <a:r>
              <a:rPr lang="en-US" sz="1200" dirty="0">
                <a:ea typeface="Calibri"/>
                <a:cs typeface="Calibri"/>
              </a:rPr>
              <a:t> site internet : </a:t>
            </a:r>
            <a:endParaRPr lang="en-US"/>
          </a:p>
          <a:p>
            <a:r>
              <a:rPr lang="en-US" sz="1200" dirty="0">
                <a:hlinkClick r:id="rId3"/>
              </a:rPr>
              <a:t>https://www.arisal.org/archives/ag/</a:t>
            </a:r>
            <a:r>
              <a:rPr lang="en-US" sz="1200" dirty="0"/>
              <a:t> </a:t>
            </a:r>
            <a:endParaRPr lang="en-US" sz="12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72177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DB284-25B7-7EF7-6119-E4F0A48BF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6A558152-B4B2-2630-7A43-96F51758FEA2}"/>
              </a:ext>
            </a:extLst>
          </p:cNvPr>
          <p:cNvSpPr/>
          <p:nvPr/>
        </p:nvSpPr>
        <p:spPr>
          <a:xfrm>
            <a:off x="2102309" y="251953"/>
            <a:ext cx="7092949" cy="49066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sz="2400" b="1" spc="-1" dirty="0">
                <a:solidFill>
                  <a:srgbClr val="0047FF"/>
                </a:solidFill>
                <a:latin typeface="Calibri"/>
                <a:ea typeface="Calibri"/>
              </a:rPr>
              <a:t>10</a:t>
            </a:r>
            <a:r>
              <a:rPr lang="fr-FR" sz="2400" b="1" strike="noStrike" spc="-1" dirty="0">
                <a:solidFill>
                  <a:srgbClr val="0047FF"/>
                </a:solidFill>
                <a:latin typeface="Calibri"/>
                <a:ea typeface="Calibri"/>
              </a:rPr>
              <a:t>. </a:t>
            </a:r>
            <a:r>
              <a:rPr lang="fr-FR" sz="2400" b="1" spc="-1" dirty="0">
                <a:solidFill>
                  <a:srgbClr val="0047FF"/>
                </a:solidFill>
                <a:latin typeface="Calibri"/>
                <a:ea typeface="Calibri"/>
              </a:rPr>
              <a:t>Désignation des commissaires aux comptes 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FD5FF38-F099-E4CE-9C97-45DA4ACD8F6D}"/>
              </a:ext>
            </a:extLst>
          </p:cNvPr>
          <p:cNvSpPr txBox="1"/>
          <p:nvPr/>
        </p:nvSpPr>
        <p:spPr>
          <a:xfrm>
            <a:off x="971600" y="1412776"/>
            <a:ext cx="7344816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Historique des dernières années</a:t>
            </a:r>
            <a:endParaRPr lang="fr-FR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2" name="ZoneTexte 5">
            <a:extLst>
              <a:ext uri="{FF2B5EF4-FFF2-40B4-BE49-F238E27FC236}">
                <a16:creationId xmlns:a16="http://schemas.microsoft.com/office/drawing/2014/main" id="{95C61679-91B6-11B8-FA6D-24EE2F2CB1D5}"/>
              </a:ext>
            </a:extLst>
          </p:cNvPr>
          <p:cNvSpPr txBox="1"/>
          <p:nvPr/>
        </p:nvSpPr>
        <p:spPr>
          <a:xfrm>
            <a:off x="1078271" y="1791110"/>
            <a:ext cx="4209844" cy="138499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49000"/>
                  </a:schemeClr>
                </a:solidFill>
                <a:latin typeface="Century Gothic"/>
              </a:rPr>
              <a:t>2020.03 : Maurice FRACASSI et Jean-Pierre FREUND</a:t>
            </a:r>
          </a:p>
          <a:p>
            <a:r>
              <a:rPr lang="en-US" sz="1200" dirty="0">
                <a:solidFill>
                  <a:schemeClr val="bg1">
                    <a:lumMod val="49000"/>
                  </a:schemeClr>
                </a:solidFill>
                <a:latin typeface="Century Gothic"/>
              </a:rPr>
              <a:t>2021.05 : Maurice FRACASSI et Jean-Pierre FREUND</a:t>
            </a:r>
            <a:endParaRPr lang="en-US" dirty="0">
              <a:solidFill>
                <a:schemeClr val="bg1">
                  <a:lumMod val="49000"/>
                </a:schemeClr>
              </a:solidFill>
            </a:endParaRPr>
          </a:p>
          <a:p>
            <a:r>
              <a:rPr lang="en-US" sz="1200" dirty="0">
                <a:solidFill>
                  <a:schemeClr val="bg1">
                    <a:lumMod val="49000"/>
                  </a:schemeClr>
                </a:solidFill>
                <a:latin typeface="Century Gothic"/>
              </a:rPr>
              <a:t>2022.06 : Maurice FRACASSI et Jean-Pierre FREUND</a:t>
            </a:r>
            <a:endParaRPr lang="fr-FR" dirty="0">
              <a:solidFill>
                <a:schemeClr val="bg1">
                  <a:lumMod val="49000"/>
                </a:schemeClr>
              </a:solidFill>
              <a:ea typeface="Calibri"/>
              <a:cs typeface="Calibri"/>
            </a:endParaRPr>
          </a:p>
          <a:p>
            <a:r>
              <a:rPr lang="en-US" sz="1200" dirty="0">
                <a:solidFill>
                  <a:schemeClr val="bg1">
                    <a:lumMod val="49000"/>
                  </a:schemeClr>
                </a:solidFill>
                <a:latin typeface="Century Gothic"/>
              </a:rPr>
              <a:t>2023.03 : Maurice Fracassi, Martine Demay</a:t>
            </a:r>
            <a:endParaRPr lang="en-US" sz="1200" dirty="0">
              <a:solidFill>
                <a:schemeClr val="bg1">
                  <a:lumMod val="49000"/>
                </a:schemeClr>
              </a:solidFill>
              <a:latin typeface="Calibri"/>
              <a:ea typeface="Calibri"/>
              <a:cs typeface="Calibri"/>
            </a:endParaRPr>
          </a:p>
          <a:p>
            <a:r>
              <a:rPr lang="en-US" sz="1200" dirty="0">
                <a:solidFill>
                  <a:schemeClr val="bg1">
                    <a:lumMod val="49000"/>
                  </a:schemeClr>
                </a:solidFill>
                <a:latin typeface="Century Gothic"/>
              </a:rPr>
              <a:t>2024.05 : Maurice Fracassi, Martine Demay</a:t>
            </a:r>
            <a:endParaRPr lang="en-US" sz="1200" dirty="0">
              <a:solidFill>
                <a:schemeClr val="bg1">
                  <a:lumMod val="49000"/>
                </a:schemeClr>
              </a:solidFill>
              <a:latin typeface="Calibri"/>
              <a:ea typeface="Calibri"/>
              <a:cs typeface="Calibri"/>
            </a:endParaRPr>
          </a:p>
          <a:p>
            <a:r>
              <a:rPr lang="en-US" sz="1200" dirty="0">
                <a:solidFill>
                  <a:schemeClr val="bg1">
                    <a:lumMod val="49000"/>
                  </a:schemeClr>
                </a:solidFill>
                <a:latin typeface="Century Gothic"/>
                <a:ea typeface="Calibri"/>
                <a:cs typeface="Calibri"/>
              </a:rPr>
              <a:t>2025.02 : Maurice Fracassi, Martine Demay</a:t>
            </a:r>
          </a:p>
          <a:p>
            <a:r>
              <a:rPr lang="en-US" sz="1200" dirty="0">
                <a:solidFill>
                  <a:schemeClr val="bg1">
                    <a:lumMod val="49000"/>
                  </a:schemeClr>
                </a:solidFill>
                <a:latin typeface="Century Gothic"/>
                <a:ea typeface="Calibri"/>
                <a:cs typeface="Calibri"/>
              </a:rPr>
              <a:t>2026.02 : : Maurice Fracassi, Eric </a:t>
            </a:r>
            <a:r>
              <a:rPr lang="en-US" sz="1200" dirty="0" err="1">
                <a:solidFill>
                  <a:schemeClr val="bg1">
                    <a:lumMod val="49000"/>
                  </a:schemeClr>
                </a:solidFill>
                <a:latin typeface="Century Gothic"/>
                <a:ea typeface="Calibri"/>
                <a:cs typeface="Calibri"/>
              </a:rPr>
              <a:t>Ricoeur</a:t>
            </a:r>
            <a:endParaRPr lang="en-US" sz="1200" dirty="0">
              <a:solidFill>
                <a:schemeClr val="bg1">
                  <a:lumMod val="49000"/>
                </a:schemeClr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E231935-1BB6-D189-E20C-7EB31F123A4D}"/>
              </a:ext>
            </a:extLst>
          </p:cNvPr>
          <p:cNvSpPr txBox="1"/>
          <p:nvPr/>
        </p:nvSpPr>
        <p:spPr>
          <a:xfrm>
            <a:off x="2102309" y="3846260"/>
            <a:ext cx="6664752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Proposition réviseurs aux comptes pour l'année prochaine</a:t>
            </a:r>
            <a:endParaRPr lang="fr-FR" dirty="0">
              <a:effectLst/>
              <a:latin typeface="Aptos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9" name="ZoneTexte 5">
            <a:extLst>
              <a:ext uri="{FF2B5EF4-FFF2-40B4-BE49-F238E27FC236}">
                <a16:creationId xmlns:a16="http://schemas.microsoft.com/office/drawing/2014/main" id="{E797090F-E35B-49A5-99D7-ABA171302C7A}"/>
              </a:ext>
            </a:extLst>
          </p:cNvPr>
          <p:cNvSpPr txBox="1"/>
          <p:nvPr/>
        </p:nvSpPr>
        <p:spPr>
          <a:xfrm>
            <a:off x="2798916" y="4224594"/>
            <a:ext cx="4209844" cy="95410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>
                    <a:lumMod val="49000"/>
                  </a:schemeClr>
                </a:solidFill>
                <a:latin typeface="Century Gothic"/>
              </a:rPr>
              <a:t>Eric </a:t>
            </a:r>
            <a:r>
              <a:rPr lang="en-US" sz="1600" b="1" dirty="0" err="1">
                <a:solidFill>
                  <a:schemeClr val="bg1">
                    <a:lumMod val="49000"/>
                  </a:schemeClr>
                </a:solidFill>
                <a:latin typeface="Century Gothic"/>
              </a:rPr>
              <a:t>Ricoeur</a:t>
            </a:r>
            <a:endParaRPr lang="en-US" sz="1600" b="1" dirty="0">
              <a:solidFill>
                <a:schemeClr val="bg1">
                  <a:lumMod val="49000"/>
                </a:schemeClr>
              </a:solidFill>
              <a:latin typeface="Century Gothic"/>
            </a:endParaRPr>
          </a:p>
          <a:p>
            <a:r>
              <a:rPr lang="en-US" sz="1600" b="1" dirty="0">
                <a:solidFill>
                  <a:schemeClr val="bg1">
                    <a:lumMod val="49000"/>
                  </a:schemeClr>
                </a:solidFill>
                <a:latin typeface="Century Gothic"/>
              </a:rPr>
              <a:t>Maurice Fracassi</a:t>
            </a:r>
            <a:endParaRPr lang="en-US" sz="1600" b="1" dirty="0">
              <a:solidFill>
                <a:schemeClr val="bg1">
                  <a:lumMod val="49000"/>
                </a:schemeClr>
              </a:solidFill>
              <a:ea typeface="Calibri"/>
              <a:cs typeface="Calibri"/>
            </a:endParaRPr>
          </a:p>
          <a:p>
            <a:endParaRPr lang="en-US" sz="1200" dirty="0">
              <a:solidFill>
                <a:schemeClr val="bg1">
                  <a:lumMod val="49000"/>
                </a:schemeClr>
              </a:solidFill>
              <a:latin typeface="Century Gothic"/>
              <a:ea typeface="Calibri"/>
              <a:cs typeface="Calibri"/>
            </a:endParaRPr>
          </a:p>
          <a:p>
            <a:endParaRPr lang="en-US" sz="1200" dirty="0">
              <a:solidFill>
                <a:schemeClr val="bg1">
                  <a:lumMod val="49000"/>
                </a:schemeClr>
              </a:solidFill>
              <a:latin typeface="Century Gothic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52569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973AB4-DB74-F7E5-8CCF-A7A0512A0D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4800" b="1" dirty="0">
                <a:solidFill>
                  <a:srgbClr val="0043FF"/>
                </a:solidFill>
              </a:rPr>
              <a:t> </a:t>
            </a:r>
          </a:p>
          <a:p>
            <a:pPr marL="0" indent="0">
              <a:buNone/>
            </a:pPr>
            <a:endParaRPr lang="fr-FR" sz="4800" b="1" dirty="0">
              <a:solidFill>
                <a:srgbClr val="0043FF"/>
              </a:solidFill>
            </a:endParaRPr>
          </a:p>
          <a:p>
            <a:pPr marL="0" indent="0">
              <a:buNone/>
            </a:pPr>
            <a:r>
              <a:rPr lang="fr-FR" sz="4800" b="1" dirty="0">
                <a:solidFill>
                  <a:srgbClr val="0043FF"/>
                </a:solidFill>
              </a:rPr>
              <a:t>		</a:t>
            </a:r>
            <a:r>
              <a:rPr lang="fr-FR" sz="4800" b="1">
                <a:solidFill>
                  <a:srgbClr val="0043FF"/>
                </a:solidFill>
              </a:rPr>
              <a:t>	ANNEXES</a:t>
            </a:r>
            <a:endParaRPr lang="fr-FR" sz="4800" b="1" dirty="0">
              <a:solidFill>
                <a:srgbClr val="0043FF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7CE829E-E8A5-892A-6BC5-693CDE7F4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575E8-682D-EB40-AD39-F2B6351AF3E0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46491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2858F-0B25-78F0-312F-72C040D44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BB06F02A-20EE-C56B-51CA-86915494F479}"/>
              </a:ext>
            </a:extLst>
          </p:cNvPr>
          <p:cNvSpPr/>
          <p:nvPr/>
        </p:nvSpPr>
        <p:spPr>
          <a:xfrm>
            <a:off x="2627784" y="332656"/>
            <a:ext cx="4680520" cy="3907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4</a:t>
            </a:r>
            <a:r>
              <a:rPr lang="fr-FR" b="1" strike="noStrike" spc="-1" dirty="0">
                <a:solidFill>
                  <a:srgbClr val="0033CC"/>
                </a:solidFill>
                <a:latin typeface="Calibri"/>
                <a:ea typeface="Calibri"/>
              </a:rPr>
              <a:t>. </a:t>
            </a: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Rapport financier pour l’exercice 2024 </a:t>
            </a: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4CF48E3D-9E84-7C56-D05B-6C87DE6C0C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30E77C4-5D24-09C5-C773-4B1E1076F966}"/>
              </a:ext>
            </a:extLst>
          </p:cNvPr>
          <p:cNvSpPr txBox="1"/>
          <p:nvPr/>
        </p:nvSpPr>
        <p:spPr>
          <a:xfrm>
            <a:off x="1056234" y="1018512"/>
            <a:ext cx="7344816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dirty="0">
                <a:latin typeface="Arial"/>
              </a:rPr>
              <a:t>Groupements adhérents en 2025</a:t>
            </a:r>
            <a:endParaRPr lang="fr-FR" dirty="0"/>
          </a:p>
        </p:txBody>
      </p:sp>
      <p:pic>
        <p:nvPicPr>
          <p:cNvPr id="5" name="Image 4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D10F1409-20A1-0F7C-0945-74A179F033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660" b="-2981"/>
          <a:stretch/>
        </p:blipFill>
        <p:spPr>
          <a:xfrm>
            <a:off x="4867275" y="1291382"/>
            <a:ext cx="3533775" cy="1574666"/>
          </a:xfrm>
          <a:prstGeom prst="rect">
            <a:avLst/>
          </a:prstGeom>
        </p:spPr>
      </p:pic>
      <p:pic>
        <p:nvPicPr>
          <p:cNvPr id="6" name="Image 5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9D87B608-69E0-2AD8-3C19-DC2FF4DC6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" y="3067794"/>
            <a:ext cx="4076700" cy="1619250"/>
          </a:xfrm>
          <a:prstGeom prst="rect">
            <a:avLst/>
          </a:prstGeom>
        </p:spPr>
      </p:pic>
      <p:pic>
        <p:nvPicPr>
          <p:cNvPr id="8" name="Image 7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F37CB80D-3C47-D3E5-0EC6-66B5739F4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25" y="1386632"/>
            <a:ext cx="4152900" cy="1428750"/>
          </a:xfrm>
          <a:prstGeom prst="rect">
            <a:avLst/>
          </a:prstGeom>
        </p:spPr>
      </p:pic>
      <p:pic>
        <p:nvPicPr>
          <p:cNvPr id="9" name="Image 8" descr="Une image contenant texte, capture d’écran, Police, logo&#10;&#10;Le contenu généré par l’IA peut être incorrect.">
            <a:extLst>
              <a:ext uri="{FF2B5EF4-FFF2-40B4-BE49-F238E27FC236}">
                <a16:creationId xmlns:a16="http://schemas.microsoft.com/office/drawing/2014/main" id="{4D444AC8-0C02-6187-C36F-E05B0261D4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2924919"/>
            <a:ext cx="3667125" cy="1800225"/>
          </a:xfrm>
          <a:prstGeom prst="rect">
            <a:avLst/>
          </a:prstGeom>
        </p:spPr>
      </p:pic>
      <p:pic>
        <p:nvPicPr>
          <p:cNvPr id="3074" name="Picture 2" descr="Centrale Lille Alumni">
            <a:extLst>
              <a:ext uri="{FF2B5EF4-FFF2-40B4-BE49-F238E27FC236}">
                <a16:creationId xmlns:a16="http://schemas.microsoft.com/office/drawing/2014/main" id="{E67A2458-E011-E25B-7A83-F7E39E4E4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78" y="5013176"/>
            <a:ext cx="878540" cy="96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NIENIM | Votre communauté en ligne">
            <a:extLst>
              <a:ext uri="{FF2B5EF4-FFF2-40B4-BE49-F238E27FC236}">
                <a16:creationId xmlns:a16="http://schemas.microsoft.com/office/drawing/2014/main" id="{A16E757E-0C40-8591-EC5F-016BAD2E7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943085"/>
            <a:ext cx="2160240" cy="105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AE ENSPS TPS (@AAEENSPSTPS) • Facebook">
            <a:extLst>
              <a:ext uri="{FF2B5EF4-FFF2-40B4-BE49-F238E27FC236}">
                <a16:creationId xmlns:a16="http://schemas.microsoft.com/office/drawing/2014/main" id="{DD23511A-9365-FA82-A6E5-7C5F00C59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930785"/>
            <a:ext cx="1193315" cy="113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6905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1133B-8748-68A3-968B-D848226E9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2EE7D091-D09F-0826-7F5E-AF6FE4F5BC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D6B7CDA6-C2AA-B47C-35FB-6E9BE8324D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207647"/>
              </p:ext>
            </p:extLst>
          </p:nvPr>
        </p:nvGraphicFramePr>
        <p:xfrm>
          <a:off x="1000841" y="1115858"/>
          <a:ext cx="3474020" cy="50292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089214">
                  <a:extLst>
                    <a:ext uri="{9D8B030D-6E8A-4147-A177-3AD203B41FA5}">
                      <a16:colId xmlns:a16="http://schemas.microsoft.com/office/drawing/2014/main" val="520133685"/>
                    </a:ext>
                  </a:extLst>
                </a:gridCol>
                <a:gridCol w="2384806">
                  <a:extLst>
                    <a:ext uri="{9D8B030D-6E8A-4147-A177-3AD203B41FA5}">
                      <a16:colId xmlns:a16="http://schemas.microsoft.com/office/drawing/2014/main" val="3554157821"/>
                    </a:ext>
                  </a:extLst>
                </a:gridCol>
              </a:tblGrid>
              <a:tr h="29723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400" dirty="0"/>
                        <a:t>Prénom Nom</a:t>
                      </a:r>
                      <a:endParaRPr lang="fr-FR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400" dirty="0"/>
                        <a:t>Rôles et ou Missions à attribuer aux membres du CA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92188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fr-FR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fr-FR" sz="1100" dirty="0"/>
                        <a:t>Président Nicole BOMO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366742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fr-FR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fr-FR" sz="1100" u="none" strike="noStrike" noProof="0" dirty="0">
                          <a:solidFill>
                            <a:srgbClr val="000000"/>
                          </a:solidFill>
                        </a:rPr>
                        <a:t>Vice Président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694306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fr-FR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fr-FR" sz="1100" u="none" strike="noStrike" noProof="0" dirty="0">
                          <a:solidFill>
                            <a:srgbClr val="000000"/>
                          </a:solidFill>
                        </a:rPr>
                        <a:t>Secrétaire Général Willy KRESSLER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522663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fr-FR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fr-FR" sz="1100" u="none" strike="noStrike" noProof="0" dirty="0">
                          <a:solidFill>
                            <a:srgbClr val="000000"/>
                          </a:solidFill>
                        </a:rPr>
                        <a:t>Secrétaire Général adjoint </a:t>
                      </a:r>
                      <a:r>
                        <a:rPr lang="fr-FR" sz="1100" u="none" strike="noStrike" noProof="0" dirty="0" err="1">
                          <a:solidFill>
                            <a:srgbClr val="000000"/>
                          </a:solidFill>
                        </a:rPr>
                        <a:t>Adan</a:t>
                      </a:r>
                      <a:r>
                        <a:rPr lang="fr-FR" sz="1100" u="none" strike="noStrike" noProof="0" dirty="0">
                          <a:solidFill>
                            <a:srgbClr val="000000"/>
                          </a:solidFill>
                        </a:rPr>
                        <a:t> SANTOVAL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711299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fr-FR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fr-FR" sz="1100" u="none" strike="noStrike" noProof="0" dirty="0">
                          <a:solidFill>
                            <a:srgbClr val="000000"/>
                          </a:solidFill>
                        </a:rPr>
                        <a:t>Trésorier Sylvain LECLER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418478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fr-FR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fr-FR" sz="11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PMIS Mathieu BLASSELLE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54165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fr-FR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fr-FR" sz="1100" dirty="0"/>
                        <a:t>Newsletter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496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fr-FR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fr-FR" sz="1100" u="none" strike="noStrike" noProof="0" err="1">
                          <a:solidFill>
                            <a:srgbClr val="000000"/>
                          </a:solidFill>
                        </a:rPr>
                        <a:t>linkedin</a:t>
                      </a:r>
                      <a:r>
                        <a:rPr lang="fr-FR" sz="1100" u="none" strike="noStrike" noProof="0" dirty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fr-FR" sz="1100" u="none" strike="noStrike" noProof="0" err="1">
                          <a:solidFill>
                            <a:srgbClr val="000000"/>
                          </a:solidFill>
                        </a:rPr>
                        <a:t>facebook</a:t>
                      </a:r>
                      <a:endParaRPr lang="fr-FR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183203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fr-FR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fr-FR" sz="1100" u="none" strike="noStrike" noProof="0" dirty="0">
                          <a:solidFill>
                            <a:srgbClr val="000000"/>
                          </a:solidFill>
                        </a:rPr>
                        <a:t>Partenariat </a:t>
                      </a:r>
                      <a:r>
                        <a:rPr lang="fr-FR" sz="1100" u="none" strike="noStrike" noProof="0" dirty="0" err="1">
                          <a:solidFill>
                            <a:srgbClr val="000000"/>
                          </a:solidFill>
                        </a:rPr>
                        <a:t>Kidslab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642963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fr-FR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fr-FR" sz="1100" u="none" strike="noStrike" noProof="0" dirty="0">
                          <a:solidFill>
                            <a:srgbClr val="000000"/>
                          </a:solidFill>
                        </a:rPr>
                        <a:t>Partenariat VDI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446489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fr-FR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fr-FR" sz="11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Partenariat Femmes &amp; Sciences Nicole BOMO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217942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fr-FR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fr-FR" sz="11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Partenariat Alsace Tech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5363841"/>
                  </a:ext>
                </a:extLst>
              </a:tr>
            </a:tbl>
          </a:graphicData>
        </a:graphic>
      </p:graphicFrame>
      <p:sp>
        <p:nvSpPr>
          <p:cNvPr id="6" name="Rectangle 3">
            <a:extLst>
              <a:ext uri="{FF2B5EF4-FFF2-40B4-BE49-F238E27FC236}">
                <a16:creationId xmlns:a16="http://schemas.microsoft.com/office/drawing/2014/main" id="{EB7948AF-CA63-C0D2-9BD1-D3AF0B9BC9B5}"/>
              </a:ext>
            </a:extLst>
          </p:cNvPr>
          <p:cNvSpPr/>
          <p:nvPr/>
        </p:nvSpPr>
        <p:spPr>
          <a:xfrm>
            <a:off x="2484909" y="289435"/>
            <a:ext cx="5221294" cy="3907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4999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  <a:cs typeface="Calibri"/>
              </a:rPr>
              <a:t>9. Elections au Conseil d'administration &amp; Missions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4D24145-F721-D2AF-AB7E-66DD2F0174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982297"/>
              </p:ext>
            </p:extLst>
          </p:nvPr>
        </p:nvGraphicFramePr>
        <p:xfrm>
          <a:off x="4781550" y="1114424"/>
          <a:ext cx="3482214" cy="5029196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091783">
                  <a:extLst>
                    <a:ext uri="{9D8B030D-6E8A-4147-A177-3AD203B41FA5}">
                      <a16:colId xmlns:a16="http://schemas.microsoft.com/office/drawing/2014/main" val="520133685"/>
                    </a:ext>
                  </a:extLst>
                </a:gridCol>
                <a:gridCol w="2390431">
                  <a:extLst>
                    <a:ext uri="{9D8B030D-6E8A-4147-A177-3AD203B41FA5}">
                      <a16:colId xmlns:a16="http://schemas.microsoft.com/office/drawing/2014/main" val="3554157821"/>
                    </a:ext>
                  </a:extLst>
                </a:gridCol>
              </a:tblGrid>
              <a:tr h="58802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400" dirty="0"/>
                        <a:t>Prénom Nom</a:t>
                      </a:r>
                      <a:endParaRPr lang="fr-FR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400" dirty="0"/>
                        <a:t>Rôles et ou Missions à attribuer aux membres du CA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921889"/>
                  </a:ext>
                </a:extLst>
              </a:tr>
              <a:tr h="464003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100" u="none" strike="noStrike" noProof="0" dirty="0">
                          <a:solidFill>
                            <a:srgbClr val="000000"/>
                          </a:solidFill>
                        </a:rPr>
                        <a:t>Fête de la Science Haut Rhin Martine DEMAY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0215884"/>
                  </a:ext>
                </a:extLst>
              </a:tr>
              <a:tr h="397717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100" u="none" strike="noStrike" noProof="0" dirty="0">
                          <a:solidFill>
                            <a:srgbClr val="000000"/>
                          </a:solidFill>
                        </a:rPr>
                        <a:t>Fête de la Science Bas Rhin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3667422"/>
                  </a:ext>
                </a:extLst>
              </a:tr>
              <a:tr h="397717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100" u="none" strike="noStrike" noProof="0" dirty="0">
                          <a:solidFill>
                            <a:srgbClr val="000000"/>
                          </a:solidFill>
                        </a:rPr>
                        <a:t>Concours OSI</a:t>
                      </a:r>
                      <a:endParaRPr lang="fr-FR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5226630"/>
                  </a:ext>
                </a:extLst>
              </a:tr>
              <a:tr h="397717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1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Concours </a:t>
                      </a:r>
                      <a:r>
                        <a:rPr lang="fr-FR" sz="1100" b="0" i="0" u="none" strike="noStrike" noProof="0" dirty="0" err="1">
                          <a:solidFill>
                            <a:srgbClr val="000000"/>
                          </a:solidFill>
                          <a:latin typeface="Calibri"/>
                        </a:rPr>
                        <a:t>Cgenial</a:t>
                      </a:r>
                      <a:endParaRPr lang="fr-FR" sz="1100" b="0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7112998"/>
                  </a:ext>
                </a:extLst>
              </a:tr>
              <a:tr h="397717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Salon Studyrama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4184781"/>
                  </a:ext>
                </a:extLst>
              </a:tr>
              <a:tr h="397717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100" u="none" strike="noStrike" noProof="0" dirty="0">
                          <a:solidFill>
                            <a:srgbClr val="000000"/>
                          </a:solidFill>
                        </a:rPr>
                        <a:t>Salon l'Etudiant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49600"/>
                  </a:ext>
                </a:extLst>
              </a:tr>
              <a:tr h="397717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100" u="none" strike="noStrike" noProof="0" dirty="0" err="1">
                          <a:solidFill>
                            <a:srgbClr val="000000"/>
                          </a:solidFill>
                        </a:rPr>
                        <a:t>Labellis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1832037"/>
                  </a:ext>
                </a:extLst>
              </a:tr>
              <a:tr h="397717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100" u="none" strike="noStrike" noProof="0" dirty="0">
                          <a:solidFill>
                            <a:srgbClr val="000000"/>
                          </a:solidFill>
                        </a:rPr>
                        <a:t>Mise à jour du site Internet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4464893"/>
                  </a:ext>
                </a:extLst>
              </a:tr>
              <a:tr h="397717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100" u="none" strike="noStrike" noProof="0" dirty="0">
                          <a:solidFill>
                            <a:srgbClr val="000000"/>
                          </a:solidFill>
                        </a:rPr>
                        <a:t>Concours "réinventer la planète"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3054240"/>
                  </a:ext>
                </a:extLst>
              </a:tr>
              <a:tr h="397717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100" u="none" strike="noStrike" noProof="0" dirty="0">
                          <a:solidFill>
                            <a:srgbClr val="000000"/>
                          </a:solidFill>
                        </a:rPr>
                        <a:t>Semaine de l'Industrie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6074594"/>
                  </a:ext>
                </a:extLst>
              </a:tr>
              <a:tr h="397717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100" u="none" strike="noStrike" noProof="0" dirty="0">
                          <a:solidFill>
                            <a:srgbClr val="000000"/>
                          </a:solidFill>
                        </a:rPr>
                        <a:t>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4545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59979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9C4D2-371C-157D-0FEB-28A7A4809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90024D84-0F3D-314E-028E-9EF0B15A0823}"/>
              </a:ext>
            </a:extLst>
          </p:cNvPr>
          <p:cNvSpPr/>
          <p:nvPr/>
        </p:nvSpPr>
        <p:spPr>
          <a:xfrm>
            <a:off x="2627784" y="332656"/>
            <a:ext cx="4680520" cy="3907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1439863">
              <a:lnSpc>
                <a:spcPct val="115000"/>
              </a:lnSpc>
            </a:pPr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Fin de l'Assemblée Générale 2026</a:t>
            </a:r>
            <a:endParaRPr lang="fr-FR" b="1" spc="-1" dirty="0">
              <a:solidFill>
                <a:srgbClr val="0033CC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54D35221-D5F6-A297-4A07-02246F1C91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92433DC-42FC-C1FC-3862-800BAE95B93B}"/>
              </a:ext>
            </a:extLst>
          </p:cNvPr>
          <p:cNvSpPr txBox="1"/>
          <p:nvPr/>
        </p:nvSpPr>
        <p:spPr>
          <a:xfrm>
            <a:off x="2102309" y="4796712"/>
            <a:ext cx="6648365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dirty="0"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La Présidente vous invite tous les membres du Conseil d'Administration présents à se rassembler pour faire une photo</a:t>
            </a:r>
            <a:endParaRPr lang="fr-FR" dirty="0"/>
          </a:p>
        </p:txBody>
      </p:sp>
      <p:pic>
        <p:nvPicPr>
          <p:cNvPr id="11" name="Image 10" descr="Une image contenant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2D261D2-846E-29E2-4EC2-EA61768FA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553" y="1231952"/>
            <a:ext cx="5600700" cy="2771775"/>
          </a:xfrm>
          <a:prstGeom prst="rect">
            <a:avLst/>
          </a:prstGeom>
        </p:spPr>
      </p:pic>
      <p:pic>
        <p:nvPicPr>
          <p:cNvPr id="12" name="Image 11" descr="Une image contenant croquis, dessin, caméra&#10;&#10;Le contenu généré par l’IA peut être incorrect.">
            <a:extLst>
              <a:ext uri="{FF2B5EF4-FFF2-40B4-BE49-F238E27FC236}">
                <a16:creationId xmlns:a16="http://schemas.microsoft.com/office/drawing/2014/main" id="{94A12293-6E5A-0220-F079-F7F293506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611" y="4457596"/>
            <a:ext cx="1666261" cy="132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88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28B91-275C-5F28-84E2-22FEDE899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601CBE-D4B4-B30C-E293-C78EF034C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497369"/>
          </a:xfrm>
        </p:spPr>
        <p:txBody>
          <a:bodyPr/>
          <a:lstStyle/>
          <a:p>
            <a:pPr marL="0" indent="0" algn="ctr">
              <a:buNone/>
            </a:pPr>
            <a:r>
              <a:rPr lang="fr-FR" sz="4000" b="1" dirty="0">
                <a:solidFill>
                  <a:srgbClr val="0047FF"/>
                </a:solidFill>
              </a:rPr>
              <a:t>3. Rapport moral 2025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28FF5DE-2BF9-C2B3-39C5-B07F2A775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575E8-682D-EB40-AD39-F2B6351AF3E0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3934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25AA482-A2A0-65C8-DFD5-6D37FB59B972}"/>
              </a:ext>
            </a:extLst>
          </p:cNvPr>
          <p:cNvSpPr txBox="1"/>
          <p:nvPr/>
        </p:nvSpPr>
        <p:spPr>
          <a:xfrm>
            <a:off x="2266486" y="2976704"/>
            <a:ext cx="4666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E2AA960-8EEC-53C7-81C6-426A46E694E5}"/>
              </a:ext>
            </a:extLst>
          </p:cNvPr>
          <p:cNvSpPr txBox="1"/>
          <p:nvPr/>
        </p:nvSpPr>
        <p:spPr>
          <a:xfrm>
            <a:off x="1763688" y="1628800"/>
            <a:ext cx="5688037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0047FF"/>
                </a:solidFill>
              </a:rPr>
              <a:t>Bilan Saison 2025</a:t>
            </a:r>
            <a:br>
              <a:rPr lang="fr-FR" sz="2800" dirty="0">
                <a:solidFill>
                  <a:srgbClr val="0047FF"/>
                </a:solidFill>
              </a:rPr>
            </a:br>
            <a:endParaRPr lang="fr-FR" sz="2800" dirty="0">
              <a:solidFill>
                <a:srgbClr val="0047FF"/>
              </a:solidFill>
            </a:endParaRPr>
          </a:p>
          <a:p>
            <a:r>
              <a:rPr lang="fr-FR" sz="2800" b="1" dirty="0">
                <a:solidFill>
                  <a:srgbClr val="0047FF"/>
                </a:solidFill>
              </a:rPr>
              <a:t>492 </a:t>
            </a:r>
            <a:r>
              <a:rPr lang="fr-FR" sz="2800" dirty="0">
                <a:solidFill>
                  <a:srgbClr val="0047FF"/>
                </a:solidFill>
              </a:rPr>
              <a:t>heures de bénévolat (+ 28%)</a:t>
            </a:r>
          </a:p>
          <a:p>
            <a:r>
              <a:rPr lang="fr-FR" sz="2800" b="1" dirty="0">
                <a:solidFill>
                  <a:srgbClr val="0047FF"/>
                </a:solidFill>
              </a:rPr>
              <a:t>19 </a:t>
            </a:r>
            <a:r>
              <a:rPr lang="fr-FR" sz="2800" dirty="0">
                <a:solidFill>
                  <a:srgbClr val="0047FF"/>
                </a:solidFill>
              </a:rPr>
              <a:t>interventions</a:t>
            </a:r>
          </a:p>
          <a:p>
            <a:r>
              <a:rPr lang="fr-FR" sz="2800" b="1" dirty="0">
                <a:solidFill>
                  <a:srgbClr val="0047FF"/>
                </a:solidFill>
              </a:rPr>
              <a:t>26 </a:t>
            </a:r>
            <a:r>
              <a:rPr lang="fr-FR" sz="2800" dirty="0">
                <a:solidFill>
                  <a:srgbClr val="0047FF"/>
                </a:solidFill>
              </a:rPr>
              <a:t>intervenants</a:t>
            </a:r>
          </a:p>
          <a:p>
            <a:r>
              <a:rPr lang="fr-FR" sz="2800" b="1" dirty="0">
                <a:solidFill>
                  <a:srgbClr val="0047FF"/>
                </a:solidFill>
              </a:rPr>
              <a:t>1965 </a:t>
            </a:r>
            <a:r>
              <a:rPr lang="fr-FR" sz="2800" dirty="0">
                <a:solidFill>
                  <a:srgbClr val="0047FF"/>
                </a:solidFill>
              </a:rPr>
              <a:t>jeunes rencontrés (+41%)</a:t>
            </a:r>
          </a:p>
          <a:p>
            <a:br>
              <a:rPr lang="fr-FR" dirty="0">
                <a:solidFill>
                  <a:srgbClr val="0047FF"/>
                </a:solidFill>
              </a:rPr>
            </a:br>
            <a:endParaRPr lang="fr-FR" dirty="0">
              <a:solidFill>
                <a:srgbClr val="0047FF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8E5FF3-194B-1D8A-5151-018643696303}"/>
              </a:ext>
            </a:extLst>
          </p:cNvPr>
          <p:cNvSpPr txBox="1"/>
          <p:nvPr/>
        </p:nvSpPr>
        <p:spPr>
          <a:xfrm>
            <a:off x="1763688" y="54012"/>
            <a:ext cx="72723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spc="-1" dirty="0">
                <a:solidFill>
                  <a:srgbClr val="0047FF"/>
                </a:solidFill>
                <a:latin typeface="Arial"/>
              </a:rPr>
              <a:t>PMIS : Promotion des Métiers de l’Ingénieur et du Scientifique</a:t>
            </a:r>
          </a:p>
          <a:p>
            <a:pPr>
              <a:buNone/>
            </a:pPr>
            <a:br>
              <a:rPr lang="fr-FR" dirty="0">
                <a:solidFill>
                  <a:srgbClr val="0043FF"/>
                </a:solidFill>
              </a:rPr>
            </a:br>
            <a:endParaRPr lang="fr-FR" dirty="0">
              <a:solidFill>
                <a:srgbClr val="004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767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17DAB93-4B08-557B-9C83-67501F768D21}"/>
              </a:ext>
            </a:extLst>
          </p:cNvPr>
          <p:cNvSpPr txBox="1"/>
          <p:nvPr/>
        </p:nvSpPr>
        <p:spPr>
          <a:xfrm>
            <a:off x="2457767" y="1569699"/>
            <a:ext cx="46634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fr-FR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PMIS – Panorama des interventions en 2025</a:t>
            </a:r>
            <a:endParaRPr lang="fr-FR" b="0" dirty="0">
              <a:effectLst/>
            </a:endParaRPr>
          </a:p>
          <a:p>
            <a:pPr>
              <a:buNone/>
            </a:pPr>
            <a:br>
              <a:rPr lang="fr-FR" dirty="0"/>
            </a:br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55DC987-C7B5-3330-91F9-D6E814E87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1569699"/>
            <a:ext cx="8924925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69A4827-381A-25E5-7EB1-FF26F2F08A1C}"/>
              </a:ext>
            </a:extLst>
          </p:cNvPr>
          <p:cNvSpPr txBox="1"/>
          <p:nvPr/>
        </p:nvSpPr>
        <p:spPr>
          <a:xfrm>
            <a:off x="1908174" y="255739"/>
            <a:ext cx="6696273" cy="1071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439863">
              <a:lnSpc>
                <a:spcPct val="115000"/>
              </a:lnSpc>
              <a:buNone/>
            </a:pPr>
            <a:r>
              <a:rPr lang="fr-FR" sz="2400" b="1" spc="-1" dirty="0">
                <a:solidFill>
                  <a:srgbClr val="0047FF"/>
                </a:solidFill>
                <a:latin typeface="Arial"/>
              </a:rPr>
              <a:t>PMIS – Panorama des interventions en 2025</a:t>
            </a:r>
          </a:p>
          <a:p>
            <a:pPr>
              <a:buNone/>
            </a:pP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3237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B9CD7-7885-E515-BA58-1CC15981F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CAD8CEB8-24B5-E8E0-46EA-4976326B72C0}"/>
              </a:ext>
            </a:extLst>
          </p:cNvPr>
          <p:cNvSpPr/>
          <p:nvPr/>
        </p:nvSpPr>
        <p:spPr>
          <a:xfrm>
            <a:off x="2545119" y="256819"/>
            <a:ext cx="4536504" cy="47944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1439863">
              <a:lnSpc>
                <a:spcPct val="115000"/>
              </a:lnSpc>
            </a:pPr>
            <a:r>
              <a:rPr lang="fr-FR" sz="2400" b="1" spc="-1" dirty="0">
                <a:solidFill>
                  <a:srgbClr val="0047FF"/>
                </a:solidFill>
                <a:latin typeface="Arial"/>
              </a:rPr>
              <a:t>PMIS Bilan 2025</a:t>
            </a: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3C2AB58F-6332-CB6F-1734-7130EBB9FE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pic>
        <p:nvPicPr>
          <p:cNvPr id="5" name="Image 4" descr="Une image contenant texte, affiche, capture d’écran, livre&#10;&#10;Description générée automatiquement">
            <a:extLst>
              <a:ext uri="{FF2B5EF4-FFF2-40B4-BE49-F238E27FC236}">
                <a16:creationId xmlns:a16="http://schemas.microsoft.com/office/drawing/2014/main" id="{DEE88F39-8EFF-600D-23DB-288E5B0B3D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5" y="1603100"/>
            <a:ext cx="1435332" cy="1851317"/>
          </a:xfrm>
          <a:prstGeom prst="rect">
            <a:avLst/>
          </a:prstGeom>
        </p:spPr>
      </p:pic>
      <p:pic>
        <p:nvPicPr>
          <p:cNvPr id="7" name="Image 6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E842B2F3-BF51-2F9F-CCEC-8973F1F981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0262" y="2373068"/>
            <a:ext cx="991354" cy="340542"/>
          </a:xfrm>
          <a:prstGeom prst="rect">
            <a:avLst/>
          </a:prstGeom>
        </p:spPr>
      </p:pic>
      <p:pic>
        <p:nvPicPr>
          <p:cNvPr id="9" name="Image 8" descr="Une image contenant texte, disque compact, capture d’écran, graphisme&#10;&#10;Description générée automatiquement">
            <a:extLst>
              <a:ext uri="{FF2B5EF4-FFF2-40B4-BE49-F238E27FC236}">
                <a16:creationId xmlns:a16="http://schemas.microsoft.com/office/drawing/2014/main" id="{E05E566B-C9C8-36E5-8B16-9765C26019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625" y="1351947"/>
            <a:ext cx="1482695" cy="2099392"/>
          </a:xfrm>
          <a:prstGeom prst="rect">
            <a:avLst/>
          </a:prstGeom>
        </p:spPr>
      </p:pic>
      <p:pic>
        <p:nvPicPr>
          <p:cNvPr id="19" name="Image 18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05B15059-9F47-0441-0137-0FF7F38AA9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2414435"/>
            <a:ext cx="1029636" cy="35369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74C6908-9C94-A59A-DB54-5129892FE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5" y="4573047"/>
            <a:ext cx="2221398" cy="1064717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2A697BA-1F2B-E077-0F35-4BBF116601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241" y="4573047"/>
            <a:ext cx="2045678" cy="2045678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8E96F524-257F-4208-25AD-25FA21E7D5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711" y="1119819"/>
            <a:ext cx="1747616" cy="245936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4FDF72A1-45A1-0F2E-2D4C-FEDB08ECCD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7633" y="4176731"/>
            <a:ext cx="1585542" cy="1700693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5DDC4FC1-B8C8-2DCC-0FCE-2A0D0E31B0A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98" y="3892334"/>
            <a:ext cx="3644480" cy="52865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F181135-88F6-984F-B235-F5823DB3F05E}"/>
              </a:ext>
            </a:extLst>
          </p:cNvPr>
          <p:cNvSpPr txBox="1"/>
          <p:nvPr/>
        </p:nvSpPr>
        <p:spPr>
          <a:xfrm>
            <a:off x="4358208" y="3782692"/>
            <a:ext cx="2169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47FF"/>
                </a:solidFill>
              </a:rPr>
              <a:t>Participation des jeunes sur les salons</a:t>
            </a:r>
          </a:p>
        </p:txBody>
      </p:sp>
    </p:spTree>
    <p:extLst>
      <p:ext uri="{BB962C8B-B14F-4D97-AF65-F5344CB8AC3E}">
        <p14:creationId xmlns:p14="http://schemas.microsoft.com/office/powerpoint/2010/main" val="838608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C546A-1148-9332-2DE5-454488CF6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93F90986-6397-F316-1AB2-E664E3D490F9}"/>
              </a:ext>
            </a:extLst>
          </p:cNvPr>
          <p:cNvSpPr/>
          <p:nvPr/>
        </p:nvSpPr>
        <p:spPr>
          <a:xfrm>
            <a:off x="2627784" y="30170"/>
            <a:ext cx="4536504" cy="9041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1439863">
              <a:lnSpc>
                <a:spcPct val="115000"/>
              </a:lnSpc>
            </a:pPr>
            <a:r>
              <a:rPr lang="fr-FR" sz="2400" b="1" spc="-1" dirty="0">
                <a:solidFill>
                  <a:srgbClr val="0047FF"/>
                </a:solidFill>
                <a:latin typeface="Arial"/>
              </a:rPr>
              <a:t>Sciences &amp; Techniques : Bilan  2025 </a:t>
            </a: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83DDA017-2264-742F-D4E7-9B14C733EA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0DBEAE3-D979-E545-B2F9-CCFC93808DDB}"/>
              </a:ext>
            </a:extLst>
          </p:cNvPr>
          <p:cNvSpPr txBox="1"/>
          <p:nvPr/>
        </p:nvSpPr>
        <p:spPr>
          <a:xfrm>
            <a:off x="323528" y="988740"/>
            <a:ext cx="24480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33CC"/>
                </a:solidFill>
                <a:latin typeface="Calibri"/>
                <a:ea typeface="Calibri"/>
              </a:rPr>
              <a:t>Sciences &amp; Techniques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D404EC8-E83B-0164-DCA0-F9FA3A15B4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227" y="3669259"/>
            <a:ext cx="2205850" cy="2224585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0" name="Image 9" descr="Une image contenant texte, ordinateur, capture d’écran, femme&#10;&#10;Le contenu généré par l’IA peut être incorrect.">
            <a:extLst>
              <a:ext uri="{FF2B5EF4-FFF2-40B4-BE49-F238E27FC236}">
                <a16:creationId xmlns:a16="http://schemas.microsoft.com/office/drawing/2014/main" id="{8541AC7F-BB2C-D91B-84F8-5A11F8CD3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595" y="1988840"/>
            <a:ext cx="4752975" cy="355450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732CACC-502D-BA51-DDBD-1A099B969D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786805"/>
            <a:ext cx="2949248" cy="1642195"/>
          </a:xfrm>
          <a:prstGeom prst="rect">
            <a:avLst/>
          </a:prstGeom>
        </p:spPr>
      </p:pic>
      <p:pic>
        <p:nvPicPr>
          <p:cNvPr id="17" name="Image 16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7F0B0898-9141-9B19-7DAE-427E8EEAE3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6332" y="3412401"/>
            <a:ext cx="1029636" cy="35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68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FB848-93E9-49B2-6579-66F862D42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93045A92-4855-F65F-C697-BECD2003C5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16632"/>
            <a:ext cx="1403648" cy="70182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7FD6120-C0A7-E576-061A-3C335B3A2191}"/>
              </a:ext>
            </a:extLst>
          </p:cNvPr>
          <p:cNvSpPr txBox="1"/>
          <p:nvPr/>
        </p:nvSpPr>
        <p:spPr>
          <a:xfrm>
            <a:off x="2460787" y="67704"/>
            <a:ext cx="48704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spc="-1" dirty="0">
                <a:solidFill>
                  <a:srgbClr val="0047FF"/>
                </a:solidFill>
                <a:latin typeface="Arial"/>
              </a:rPr>
              <a:t>Réseautage &amp; Vie association </a:t>
            </a:r>
          </a:p>
          <a:p>
            <a:pPr algn="ctr"/>
            <a:r>
              <a:rPr lang="fr-FR" sz="2400" b="1" spc="-1" dirty="0">
                <a:solidFill>
                  <a:srgbClr val="0047FF"/>
                </a:solidFill>
                <a:latin typeface="Arial"/>
              </a:rPr>
              <a:t>Bilan 2025</a:t>
            </a:r>
          </a:p>
        </p:txBody>
      </p:sp>
      <p:pic>
        <p:nvPicPr>
          <p:cNvPr id="2" name="Image 1" descr="Une image contenant texte, nourriture, produits de boulangerie, Snack&#10;&#10;Description générée automatiquement">
            <a:extLst>
              <a:ext uri="{FF2B5EF4-FFF2-40B4-BE49-F238E27FC236}">
                <a16:creationId xmlns:a16="http://schemas.microsoft.com/office/drawing/2014/main" id="{62CEF815-8DF5-9409-0562-67AA9A8B22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20" y="1386988"/>
            <a:ext cx="2148314" cy="2148314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5" name="Image 4" descr="Une image contenant nourriture, Restauration rapide, plat, pizza&#10;&#10;Le contenu généré par l’IA peut être incorrect.">
            <a:extLst>
              <a:ext uri="{FF2B5EF4-FFF2-40B4-BE49-F238E27FC236}">
                <a16:creationId xmlns:a16="http://schemas.microsoft.com/office/drawing/2014/main" id="{8F05D1F8-B823-DB80-3346-57A5851E57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2872" y="1238820"/>
            <a:ext cx="2127776" cy="214831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A0C09E1-3539-560F-97FE-B26B77881B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036" y="4114983"/>
            <a:ext cx="2127775" cy="2137607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017F629-A307-9581-AC83-956A354889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5001" y="3790759"/>
            <a:ext cx="2148314" cy="2058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F498B7A-238F-D928-1864-D421DAA620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9084" y="3964551"/>
            <a:ext cx="2281776" cy="228803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AA2700F-F009-9E39-BD54-117ACF891E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8674" y="1636796"/>
            <a:ext cx="2162563" cy="216059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0721B8F-844B-4C79-E18D-93CFB85C2C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9261" y="4092529"/>
            <a:ext cx="1227938" cy="171034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EAE6E26-C7D3-5469-121B-A44ACFFFE2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6751" y="1636796"/>
            <a:ext cx="2058095" cy="205997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55128012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27876</TotalTime>
  <Words>1073</Words>
  <Application>Microsoft Office PowerPoint</Application>
  <PresentationFormat>Affichage à l'écran (4:3)</PresentationFormat>
  <Paragraphs>227</Paragraphs>
  <Slides>34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3" baseType="lpstr">
      <vt:lpstr>Aptos</vt:lpstr>
      <vt:lpstr>Arial</vt:lpstr>
      <vt:lpstr>Calibri</vt:lpstr>
      <vt:lpstr>Calibri Light</vt:lpstr>
      <vt:lpstr>Century Gothic</vt:lpstr>
      <vt:lpstr>Copperplate Gothic Bold</vt:lpstr>
      <vt:lpstr>Copperplate Std 33 BC</vt:lpstr>
      <vt:lpstr>Wingdings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Lien avec IESF Paris</vt:lpstr>
      <vt:lpstr>Présentation PowerPoint</vt:lpstr>
      <vt:lpstr>Présentation PowerPoint</vt:lpstr>
      <vt:lpstr>Composition du Bureau (pour rappel 2025)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Michel COUREAU</dc:creator>
  <cp:lastModifiedBy>Nicole BOMO</cp:lastModifiedBy>
  <cp:revision>2763</cp:revision>
  <cp:lastPrinted>2026-03-22T23:07:59Z</cp:lastPrinted>
  <dcterms:created xsi:type="dcterms:W3CDTF">2013-04-19T15:06:23Z</dcterms:created>
  <dcterms:modified xsi:type="dcterms:W3CDTF">2026-04-12T18:09:18Z</dcterms:modified>
</cp:coreProperties>
</file>