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8.jpg" ContentType="image/pn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909" r:id="rId1"/>
  </p:sldMasterIdLst>
  <p:notesMasterIdLst>
    <p:notesMasterId r:id="rId47"/>
  </p:notesMasterIdLst>
  <p:sldIdLst>
    <p:sldId id="256" r:id="rId2"/>
    <p:sldId id="257" r:id="rId3"/>
    <p:sldId id="267" r:id="rId4"/>
    <p:sldId id="258" r:id="rId5"/>
    <p:sldId id="317" r:id="rId6"/>
    <p:sldId id="305" r:id="rId7"/>
    <p:sldId id="318" r:id="rId8"/>
    <p:sldId id="304" r:id="rId9"/>
    <p:sldId id="319" r:id="rId10"/>
    <p:sldId id="298" r:id="rId11"/>
    <p:sldId id="308" r:id="rId12"/>
    <p:sldId id="309" r:id="rId13"/>
    <p:sldId id="312" r:id="rId14"/>
    <p:sldId id="311" r:id="rId15"/>
    <p:sldId id="314" r:id="rId16"/>
    <p:sldId id="320" r:id="rId17"/>
    <p:sldId id="297" r:id="rId18"/>
    <p:sldId id="310" r:id="rId19"/>
    <p:sldId id="313" r:id="rId20"/>
    <p:sldId id="316" r:id="rId21"/>
    <p:sldId id="321" r:id="rId22"/>
    <p:sldId id="315" r:id="rId23"/>
    <p:sldId id="271" r:id="rId24"/>
    <p:sldId id="322" r:id="rId25"/>
    <p:sldId id="306" r:id="rId26"/>
    <p:sldId id="273" r:id="rId27"/>
    <p:sldId id="323" r:id="rId28"/>
    <p:sldId id="302" r:id="rId29"/>
    <p:sldId id="293" r:id="rId30"/>
    <p:sldId id="294" r:id="rId31"/>
    <p:sldId id="295" r:id="rId32"/>
    <p:sldId id="262" r:id="rId33"/>
    <p:sldId id="263" r:id="rId34"/>
    <p:sldId id="324" r:id="rId35"/>
    <p:sldId id="325" r:id="rId36"/>
    <p:sldId id="326" r:id="rId37"/>
    <p:sldId id="327" r:id="rId38"/>
    <p:sldId id="329" r:id="rId39"/>
    <p:sldId id="328" r:id="rId40"/>
    <p:sldId id="296" r:id="rId41"/>
    <p:sldId id="260" r:id="rId42"/>
    <p:sldId id="261" r:id="rId43"/>
    <p:sldId id="265" r:id="rId44"/>
    <p:sldId id="264" r:id="rId45"/>
    <p:sldId id="307" r:id="rId46"/>
  </p:sldIdLst>
  <p:sldSz cx="13004800" cy="97536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93" autoAdjust="0"/>
    <p:restoredTop sz="83150" autoAdjust="0"/>
  </p:normalViewPr>
  <p:slideViewPr>
    <p:cSldViewPr snapToGrid="0">
      <p:cViewPr varScale="1">
        <p:scale>
          <a:sx n="66" d="100"/>
          <a:sy n="66" d="100"/>
        </p:scale>
        <p:origin x="1884" y="66"/>
      </p:cViewPr>
      <p:guideLst/>
    </p:cSldViewPr>
  </p:slideViewPr>
  <p:outlineViewPr>
    <p:cViewPr>
      <p:scale>
        <a:sx n="33" d="100"/>
        <a:sy n="33" d="100"/>
      </p:scale>
      <p:origin x="0" y="-96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808861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21781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51694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1285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r>
              <a:rPr lang="fr-FR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7120873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345074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00968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7089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313770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96618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72996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6165239" y="1663902"/>
            <a:ext cx="6847765" cy="7102296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8614" y="758614"/>
            <a:ext cx="8753370" cy="4443308"/>
          </a:xfrm>
        </p:spPr>
        <p:txBody>
          <a:bodyPr anchor="b">
            <a:normAutofit/>
          </a:bodyPr>
          <a:lstStyle>
            <a:lvl1pPr algn="l">
              <a:defRPr sz="6258">
                <a:effectLst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8614" y="5466834"/>
            <a:ext cx="7046044" cy="2721374"/>
          </a:xfrm>
        </p:spPr>
        <p:txBody>
          <a:bodyPr anchor="t">
            <a:normAutofit/>
          </a:bodyPr>
          <a:lstStyle>
            <a:lvl1pPr marL="0" indent="0" algn="l">
              <a:buNone/>
              <a:defRPr sz="2844">
                <a:solidFill>
                  <a:schemeClr val="bg2">
                    <a:lumMod val="75000"/>
                  </a:schemeClr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0377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614" y="6394027"/>
            <a:ext cx="9322478" cy="216746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58614" y="758613"/>
            <a:ext cx="11487573" cy="4443307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083736" y="5466833"/>
            <a:ext cx="10355672" cy="65024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2276"/>
            </a:lvl1pPr>
            <a:lvl2pPr marL="650230" indent="0">
              <a:buFontTx/>
              <a:buNone/>
              <a:defRPr/>
            </a:lvl2pPr>
            <a:lvl3pPr marL="1300460" indent="0">
              <a:buFontTx/>
              <a:buNone/>
              <a:defRPr/>
            </a:lvl3pPr>
            <a:lvl4pPr marL="1950690" indent="0">
              <a:buFontTx/>
              <a:buNone/>
              <a:defRPr/>
            </a:lvl4pPr>
            <a:lvl5pPr marL="2600919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1501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614" y="758613"/>
            <a:ext cx="11487573" cy="4118187"/>
          </a:xfrm>
        </p:spPr>
        <p:txBody>
          <a:bodyPr anchor="ctr">
            <a:normAutofit/>
          </a:bodyPr>
          <a:lstStyle>
            <a:lvl1pPr algn="l">
              <a:defRPr sz="3982" b="0" cap="all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613" y="5852160"/>
            <a:ext cx="9078830" cy="2709333"/>
          </a:xfrm>
        </p:spPr>
        <p:txBody>
          <a:bodyPr anchor="ctr">
            <a:normAutofit/>
          </a:bodyPr>
          <a:lstStyle>
            <a:lvl1pPr marL="0" indent="0" algn="l">
              <a:buNone/>
              <a:defRPr sz="2560">
                <a:solidFill>
                  <a:schemeClr val="bg2">
                    <a:lumMod val="75000"/>
                  </a:schemeClr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79368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825" y="758613"/>
            <a:ext cx="9756142" cy="4118187"/>
          </a:xfrm>
        </p:spPr>
        <p:txBody>
          <a:bodyPr anchor="ctr">
            <a:normAutofit/>
          </a:bodyPr>
          <a:lstStyle>
            <a:lvl1pPr algn="l">
              <a:defRPr sz="3982" b="0" cap="all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17227" y="4876800"/>
            <a:ext cx="9105731" cy="686364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650230" indent="0">
              <a:buFontTx/>
              <a:buNone/>
              <a:defRPr/>
            </a:lvl2pPr>
            <a:lvl3pPr marL="1300460" indent="0">
              <a:buFontTx/>
              <a:buNone/>
              <a:defRPr/>
            </a:lvl3pPr>
            <a:lvl4pPr marL="1950690" indent="0">
              <a:buFontTx/>
              <a:buNone/>
              <a:defRPr/>
            </a:lvl4pPr>
            <a:lvl5pPr marL="2600919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614" y="6117077"/>
            <a:ext cx="9077136" cy="2444416"/>
          </a:xfrm>
        </p:spPr>
        <p:txBody>
          <a:bodyPr anchor="ctr">
            <a:normAutofit/>
          </a:bodyPr>
          <a:lstStyle>
            <a:lvl1pPr marL="0" indent="0" algn="l">
              <a:buNone/>
              <a:defRPr sz="2844">
                <a:solidFill>
                  <a:schemeClr val="bg2">
                    <a:lumMod val="75000"/>
                  </a:schemeClr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TextBox 13"/>
          <p:cNvSpPr txBox="1"/>
          <p:nvPr/>
        </p:nvSpPr>
        <p:spPr>
          <a:xfrm>
            <a:off x="325121" y="1010665"/>
            <a:ext cx="650409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/>
          <a:p>
            <a:pPr lvl="0"/>
            <a:r>
              <a:rPr lang="en-US" sz="11378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945708" y="3937566"/>
            <a:ext cx="650409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/>
          <a:p>
            <a:pPr lvl="0" algn="r"/>
            <a:r>
              <a:rPr lang="en-US" sz="11378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193119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614" y="4876800"/>
            <a:ext cx="9077136" cy="2414080"/>
          </a:xfrm>
        </p:spPr>
        <p:txBody>
          <a:bodyPr anchor="b">
            <a:normAutofit/>
          </a:bodyPr>
          <a:lstStyle>
            <a:lvl1pPr algn="l">
              <a:defRPr sz="3982" b="0" cap="all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613" y="7300239"/>
            <a:ext cx="9078830" cy="1261254"/>
          </a:xfrm>
        </p:spPr>
        <p:txBody>
          <a:bodyPr anchor="t">
            <a:normAutofit/>
          </a:bodyPr>
          <a:lstStyle>
            <a:lvl1pPr marL="0" indent="0" algn="l">
              <a:buNone/>
              <a:defRPr sz="2560">
                <a:solidFill>
                  <a:schemeClr val="bg2">
                    <a:lumMod val="75000"/>
                  </a:schemeClr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77699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826" y="758613"/>
            <a:ext cx="9756140" cy="4118187"/>
          </a:xfrm>
        </p:spPr>
        <p:txBody>
          <a:bodyPr anchor="ctr">
            <a:normAutofit/>
          </a:bodyPr>
          <a:lstStyle>
            <a:lvl1pPr algn="l">
              <a:defRPr sz="3982" b="0" cap="all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58614" y="5527040"/>
            <a:ext cx="9077136" cy="149314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44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613" y="7044267"/>
            <a:ext cx="9077134" cy="1517227"/>
          </a:xfrm>
        </p:spPr>
        <p:txBody>
          <a:bodyPr anchor="t">
            <a:normAutofit/>
          </a:bodyPr>
          <a:lstStyle>
            <a:lvl1pPr marL="0" indent="0" algn="l">
              <a:buNone/>
              <a:defRPr sz="2560">
                <a:solidFill>
                  <a:schemeClr val="bg2">
                    <a:lumMod val="75000"/>
                  </a:schemeClr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TextBox 13"/>
          <p:cNvSpPr txBox="1"/>
          <p:nvPr/>
        </p:nvSpPr>
        <p:spPr>
          <a:xfrm>
            <a:off x="325121" y="1010665"/>
            <a:ext cx="650409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/>
          <a:p>
            <a:pPr lvl="0"/>
            <a:r>
              <a:rPr lang="en-US" sz="11378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945708" y="3937566"/>
            <a:ext cx="650409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/>
          <a:p>
            <a:pPr lvl="0" algn="r"/>
            <a:r>
              <a:rPr lang="en-US" sz="11378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312916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613" y="758613"/>
            <a:ext cx="10703158" cy="411818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982" b="0" dirty="0"/>
            </a:lvl1pPr>
          </a:lstStyle>
          <a:p>
            <a:pPr marL="0" lv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58614" y="5587248"/>
            <a:ext cx="9077136" cy="1192107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44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613" y="6779357"/>
            <a:ext cx="9077134" cy="1782137"/>
          </a:xfrm>
        </p:spPr>
        <p:txBody>
          <a:bodyPr anchor="t">
            <a:normAutofit/>
          </a:bodyPr>
          <a:lstStyle>
            <a:lvl1pPr marL="0" indent="0" algn="l">
              <a:buNone/>
              <a:defRPr sz="2560">
                <a:solidFill>
                  <a:schemeClr val="bg2">
                    <a:lumMod val="75000"/>
                  </a:schemeClr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01290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614" y="6394027"/>
            <a:ext cx="9322478" cy="2167467"/>
          </a:xfrm>
        </p:spPr>
        <p:txBody>
          <a:bodyPr>
            <a:normAutofit/>
          </a:bodyPr>
          <a:lstStyle>
            <a:lvl1pPr algn="l">
              <a:defRPr sz="3982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8614" y="758615"/>
            <a:ext cx="9322478" cy="5358464"/>
          </a:xfrm>
        </p:spPr>
        <p:txBody>
          <a:bodyPr vert="eaVert" anchor="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65083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38889" y="758614"/>
            <a:ext cx="2907298" cy="6285653"/>
          </a:xfrm>
        </p:spPr>
        <p:txBody>
          <a:bodyPr vert="eaVert">
            <a:normAutofit/>
          </a:bodyPr>
          <a:lstStyle>
            <a:lvl1pPr>
              <a:defRPr sz="3982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8613" y="758613"/>
            <a:ext cx="8320017" cy="7802880"/>
          </a:xfrm>
        </p:spPr>
        <p:txBody>
          <a:bodyPr vert="eaVert" anchor="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67664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e du titr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57" name="Texte niveau 1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8" name="Numéro de diapositive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428010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614" y="6394027"/>
            <a:ext cx="9322478" cy="216746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8614" y="758613"/>
            <a:ext cx="9322478" cy="5358464"/>
          </a:xfrm>
        </p:spPr>
        <p:txBody>
          <a:bodyPr anchor="ctr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9673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613" y="2817706"/>
            <a:ext cx="9105732" cy="3299366"/>
          </a:xfrm>
        </p:spPr>
        <p:txBody>
          <a:bodyPr anchor="b">
            <a:normAutofit/>
          </a:bodyPr>
          <a:lstStyle>
            <a:lvl1pPr algn="l">
              <a:defRPr sz="4551" b="0" cap="all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614" y="6381985"/>
            <a:ext cx="9105731" cy="2179509"/>
          </a:xfrm>
        </p:spPr>
        <p:txBody>
          <a:bodyPr anchor="t">
            <a:normAutofit/>
          </a:bodyPr>
          <a:lstStyle>
            <a:lvl1pPr marL="0" indent="0" algn="l">
              <a:buNone/>
              <a:defRPr sz="2560">
                <a:solidFill>
                  <a:schemeClr val="bg2">
                    <a:lumMod val="75000"/>
                  </a:schemeClr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7292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614" y="6394027"/>
            <a:ext cx="9322478" cy="2167467"/>
          </a:xfrm>
        </p:spPr>
        <p:txBody>
          <a:bodyPr>
            <a:normAutofit/>
          </a:bodyPr>
          <a:lstStyle>
            <a:lvl1pPr>
              <a:defRPr sz="4551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758614" y="758614"/>
            <a:ext cx="5617731" cy="5358460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6630915" y="758613"/>
            <a:ext cx="5615272" cy="5346418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2463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614" y="6394027"/>
            <a:ext cx="9322478" cy="2167467"/>
          </a:xfrm>
        </p:spPr>
        <p:txBody>
          <a:bodyPr>
            <a:normAutofit/>
          </a:bodyPr>
          <a:lstStyle>
            <a:lvl1pPr>
              <a:defRPr sz="4551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3735" y="758613"/>
            <a:ext cx="5286209" cy="866987"/>
          </a:xfrm>
        </p:spPr>
        <p:txBody>
          <a:bodyPr anchor="b">
            <a:noAutofit/>
          </a:bodyPr>
          <a:lstStyle>
            <a:lvl1pPr marL="0" indent="0">
              <a:buNone/>
              <a:defRPr sz="3413" b="0" cap="all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613" y="1625601"/>
            <a:ext cx="5611331" cy="4491473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04912" y="806027"/>
            <a:ext cx="5353317" cy="819573"/>
          </a:xfrm>
        </p:spPr>
        <p:txBody>
          <a:bodyPr anchor="b">
            <a:noAutofit/>
          </a:bodyPr>
          <a:lstStyle>
            <a:lvl1pPr marL="0" indent="0">
              <a:buNone/>
              <a:defRPr sz="3413" b="0" cap="all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0915" y="1625600"/>
            <a:ext cx="5627314" cy="4479431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2566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614" y="6394027"/>
            <a:ext cx="9322478" cy="2167467"/>
          </a:xfrm>
        </p:spPr>
        <p:txBody>
          <a:bodyPr>
            <a:normAutofit/>
          </a:bodyPr>
          <a:lstStyle>
            <a:lvl1pPr>
              <a:defRPr sz="4551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19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9160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6549" y="758613"/>
            <a:ext cx="4551680" cy="2167467"/>
          </a:xfrm>
        </p:spPr>
        <p:txBody>
          <a:bodyPr anchor="b">
            <a:normAutofit/>
          </a:bodyPr>
          <a:lstStyle>
            <a:lvl1pPr algn="l">
              <a:defRPr sz="2844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8613" y="758613"/>
            <a:ext cx="6312896" cy="7802880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06549" y="3142830"/>
            <a:ext cx="4551680" cy="2974246"/>
          </a:xfrm>
        </p:spPr>
        <p:txBody>
          <a:bodyPr anchor="t">
            <a:normAutofit/>
          </a:bodyPr>
          <a:lstStyle>
            <a:lvl1pPr marL="0" indent="0">
              <a:buNone/>
              <a:defRPr sz="2276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7799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4027" y="2059093"/>
            <a:ext cx="5067745" cy="1625600"/>
          </a:xfrm>
        </p:spPr>
        <p:txBody>
          <a:bodyPr anchor="b">
            <a:normAutofit/>
          </a:bodyPr>
          <a:lstStyle>
            <a:lvl1pPr algn="l">
              <a:defRPr sz="3413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1083733" y="1300480"/>
            <a:ext cx="4666274" cy="682752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94350" y="3901440"/>
            <a:ext cx="5069117" cy="2962204"/>
          </a:xfrm>
        </p:spPr>
        <p:txBody>
          <a:bodyPr anchor="t">
            <a:normAutofit/>
          </a:bodyPr>
          <a:lstStyle>
            <a:lvl1pPr marL="0" indent="0">
              <a:buNone/>
              <a:defRPr sz="2560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58613" y="8778241"/>
            <a:ext cx="8265563" cy="51928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8257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487182" y="5539083"/>
            <a:ext cx="3513537" cy="3781025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8614" y="6394027"/>
            <a:ext cx="9322478" cy="21674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614" y="758615"/>
            <a:ext cx="9322478" cy="5358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567460" y="8778245"/>
            <a:ext cx="1707325" cy="51928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422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3/18/2023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58613" y="8778241"/>
            <a:ext cx="8265563" cy="51928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422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56962" y="7933836"/>
            <a:ext cx="1218712" cy="95278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982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6CB4B4D-7CA3-9044-876B-883B54F8677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76678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  <p:sldLayoutId id="2147483921" r:id="rId12"/>
    <p:sldLayoutId id="2147483922" r:id="rId13"/>
    <p:sldLayoutId id="2147483923" r:id="rId14"/>
    <p:sldLayoutId id="2147483924" r:id="rId15"/>
    <p:sldLayoutId id="2147483925" r:id="rId16"/>
    <p:sldLayoutId id="2147483926" r:id="rId17"/>
    <p:sldLayoutId id="2147483927" r:id="rId18"/>
  </p:sldLayoutIdLst>
  <p:txStyles>
    <p:titleStyle>
      <a:lvl1pPr algn="l" defTabSz="650230" rtl="0" eaLnBrk="1" latinLnBrk="0" hangingPunct="1">
        <a:spcBef>
          <a:spcPct val="0"/>
        </a:spcBef>
        <a:buNone/>
        <a:defRPr sz="4551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06394" indent="-406394" algn="l" defTabSz="650230" rtl="0" eaLnBrk="1" latinLnBrk="0" hangingPunct="1">
        <a:spcBef>
          <a:spcPct val="20000"/>
        </a:spcBef>
        <a:spcAft>
          <a:spcPts val="853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844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1056623" indent="-406394" algn="l" defTabSz="650230" rtl="0" eaLnBrk="1" latinLnBrk="0" hangingPunct="1">
        <a:spcBef>
          <a:spcPct val="20000"/>
        </a:spcBef>
        <a:spcAft>
          <a:spcPts val="853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56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706853" indent="-406394" algn="l" defTabSz="650230" rtl="0" eaLnBrk="1" latinLnBrk="0" hangingPunct="1">
        <a:spcBef>
          <a:spcPct val="20000"/>
        </a:spcBef>
        <a:spcAft>
          <a:spcPts val="853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276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2194526" indent="-243836" algn="l" defTabSz="650230" rtl="0" eaLnBrk="1" latinLnBrk="0" hangingPunct="1">
        <a:spcBef>
          <a:spcPct val="20000"/>
        </a:spcBef>
        <a:spcAft>
          <a:spcPts val="853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991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844756" indent="-243836" algn="l" defTabSz="650230" rtl="0" eaLnBrk="1" latinLnBrk="0" hangingPunct="1">
        <a:spcBef>
          <a:spcPct val="20000"/>
        </a:spcBef>
        <a:spcAft>
          <a:spcPts val="853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991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3576264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991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4226494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991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4876724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991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5526954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991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jaim-festival.fr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" name="Rectangle 132">
            <a:extLst>
              <a:ext uri="{FF2B5EF4-FFF2-40B4-BE49-F238E27FC236}">
                <a16:creationId xmlns:a16="http://schemas.microsoft.com/office/drawing/2014/main" id="{9BC4794E-A4AC-42E1-A99F-469C912E07B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313F1EA3-2BA1-4FF3-9B83-CE9C6C8D27A1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820763" y="4214520"/>
            <a:ext cx="3180648" cy="4563724"/>
            <a:chOff x="9206969" y="2963333"/>
            <a:chExt cx="2981858" cy="3208867"/>
          </a:xfrm>
        </p:grpSpPr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518C902E-5109-4A69-9174-42EA8E794F3E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72BE8D63-622B-4B9D-A2EE-A837D22A6D4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F8CD3F5D-A0D5-4035-9B35-6D30C01201CC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BF13DD18-75A1-4A3F-AB15-8F1374835998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6D39B40C-106C-46CC-A106-B4D292469DAB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2" name="Snip Diagonal Corner Rectangle 6">
            <a:extLst>
              <a:ext uri="{FF2B5EF4-FFF2-40B4-BE49-F238E27FC236}">
                <a16:creationId xmlns:a16="http://schemas.microsoft.com/office/drawing/2014/main" id="{798159DC-A6C4-4AA8-A82F-DF0678B9E45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266" y="882804"/>
            <a:ext cx="5478566" cy="7519059"/>
          </a:xfrm>
          <a:prstGeom prst="snip2DiagRect">
            <a:avLst>
              <a:gd name="adj1" fmla="val 9954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804B167-AAAA-4B17-8114-1886D48008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" t="-1" r="-291" b="2"/>
          <a:stretch/>
        </p:blipFill>
        <p:spPr>
          <a:xfrm>
            <a:off x="850963" y="1030345"/>
            <a:ext cx="5131157" cy="2614805"/>
          </a:xfrm>
          <a:custGeom>
            <a:avLst/>
            <a:gdLst>
              <a:gd name="connsiteX0" fmla="*/ 478762 w 4809744"/>
              <a:gd name="connsiteY0" fmla="*/ 0 h 2562724"/>
              <a:gd name="connsiteX1" fmla="*/ 4809744 w 4809744"/>
              <a:gd name="connsiteY1" fmla="*/ 0 h 2562724"/>
              <a:gd name="connsiteX2" fmla="*/ 4809744 w 4809744"/>
              <a:gd name="connsiteY2" fmla="*/ 2562724 h 2562724"/>
              <a:gd name="connsiteX3" fmla="*/ 0 w 4809744"/>
              <a:gd name="connsiteY3" fmla="*/ 2562724 h 2562724"/>
              <a:gd name="connsiteX4" fmla="*/ 0 w 4809744"/>
              <a:gd name="connsiteY4" fmla="*/ 478762 h 2562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09744" h="2562724">
                <a:moveTo>
                  <a:pt x="478762" y="0"/>
                </a:moveTo>
                <a:lnTo>
                  <a:pt x="4809744" y="0"/>
                </a:lnTo>
                <a:lnTo>
                  <a:pt x="4809744" y="2562724"/>
                </a:lnTo>
                <a:lnTo>
                  <a:pt x="0" y="2562724"/>
                </a:lnTo>
                <a:lnTo>
                  <a:pt x="0" y="478762"/>
                </a:lnTo>
                <a:close/>
              </a:path>
            </a:pathLst>
          </a:custGeom>
        </p:spPr>
      </p:pic>
      <p:sp>
        <p:nvSpPr>
          <p:cNvPr id="120" name="ASSEMBLÉE GÉNÉRALE…"/>
          <p:cNvSpPr>
            <a:spLocks noGrp="1"/>
          </p:cNvSpPr>
          <p:nvPr>
            <p:ph type="subTitle" idx="1"/>
          </p:nvPr>
        </p:nvSpPr>
        <p:spPr>
          <a:xfrm>
            <a:off x="6458544" y="1339240"/>
            <a:ext cx="6098786" cy="248280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fr-FR" sz="4000" dirty="0">
                <a:solidFill>
                  <a:schemeClr val="tx1"/>
                </a:solidFill>
              </a:rPr>
              <a:t>ASSEMBLÉE GÉNÉRALE</a:t>
            </a:r>
          </a:p>
          <a:p>
            <a:pPr algn="ctr"/>
            <a:r>
              <a:rPr lang="fr-FR" sz="4000" dirty="0">
                <a:solidFill>
                  <a:schemeClr val="tx1"/>
                </a:solidFill>
              </a:rPr>
              <a:t>18 mars 2023</a:t>
            </a:r>
          </a:p>
          <a:p>
            <a:endParaRPr lang="fr-FR" sz="4000" dirty="0">
              <a:solidFill>
                <a:schemeClr val="tx1"/>
              </a:solidFill>
            </a:endParaRPr>
          </a:p>
          <a:p>
            <a:r>
              <a:rPr lang="fr-FR" sz="4000" dirty="0">
                <a:solidFill>
                  <a:schemeClr val="tx1"/>
                </a:solidFill>
              </a:rPr>
              <a:t>INSA Strasbourg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13234FC-D2B1-40FF-954C-C9DAE09B396F}"/>
              </a:ext>
            </a:extLst>
          </p:cNvPr>
          <p:cNvSpPr/>
          <p:nvPr/>
        </p:nvSpPr>
        <p:spPr>
          <a:xfrm>
            <a:off x="0" y="9384677"/>
            <a:ext cx="13001409" cy="417095"/>
          </a:xfrm>
          <a:prstGeom prst="rect">
            <a:avLst/>
          </a:prstGeom>
          <a:solidFill>
            <a:schemeClr val="tx1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IESF – Alsace (ARISAL) – AG 18.03.2023</a:t>
            </a:r>
          </a:p>
        </p:txBody>
      </p:sp>
      <p:pic>
        <p:nvPicPr>
          <p:cNvPr id="4" name="Image 3" descr="Une image contenant plein air, arbre, route, ciel&#10;&#10;Description générée automatiquement">
            <a:extLst>
              <a:ext uri="{FF2B5EF4-FFF2-40B4-BE49-F238E27FC236}">
                <a16:creationId xmlns:a16="http://schemas.microsoft.com/office/drawing/2014/main" id="{62F0AF8D-D60F-43DD-1A9A-635E638A86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63" y="4100871"/>
            <a:ext cx="5131157" cy="296328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E1D3E5-26B1-484A-89DE-8FF7B2387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9465" y="7330401"/>
            <a:ext cx="9322478" cy="1374503"/>
          </a:xfrm>
        </p:spPr>
        <p:txBody>
          <a:bodyPr>
            <a:normAutofit fontScale="90000"/>
          </a:bodyPr>
          <a:lstStyle/>
          <a:p>
            <a:r>
              <a:rPr lang="fr-FR" dirty="0"/>
              <a:t>JNI 2022 Mulhouse – Data </a:t>
            </a:r>
            <a:br>
              <a:rPr lang="fr-FR" dirty="0"/>
            </a:br>
            <a:r>
              <a:rPr lang="fr-FR" dirty="0"/>
              <a:t>(50 participants)</a:t>
            </a:r>
            <a:endParaRPr lang="fr-FR" sz="4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A87130-5E97-1597-27D4-A54DF9227C5B}"/>
              </a:ext>
            </a:extLst>
          </p:cNvPr>
          <p:cNvSpPr/>
          <p:nvPr/>
        </p:nvSpPr>
        <p:spPr>
          <a:xfrm>
            <a:off x="0" y="9384677"/>
            <a:ext cx="13001409" cy="417095"/>
          </a:xfrm>
          <a:prstGeom prst="rect">
            <a:avLst/>
          </a:prstGeom>
          <a:solidFill>
            <a:schemeClr val="tx1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IESF – Alsace (ARISAL) – AG 18.03.2023</a:t>
            </a:r>
          </a:p>
        </p:txBody>
      </p:sp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5AA0804E-80EE-D318-9529-EB8EB0755C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112443" cy="7043581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F6D39AA-5FA7-3182-9002-DBBC875C5B1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8205" y="2566609"/>
            <a:ext cx="6813204" cy="379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18423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7C08167-CFBF-4DCB-8E96-04970AB11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820763" y="4214520"/>
            <a:ext cx="3180648" cy="4563724"/>
            <a:chOff x="9206969" y="2963333"/>
            <a:chExt cx="2981858" cy="320886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2AB236E-3A06-4660-8CAC-76D68F90A5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9EDA09C-3BE4-42FE-9F11-C3AC64F2E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8DC8663-F36E-48C0-AFDE-8DC2D7BD6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D90957B-E13E-454D-B812-E6716E7DEB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630C507-BE71-4AEB-ABDB-AC2BAB3DA6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8E8BA51-FC95-4979-B554-7B13D3FE49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2B9914F-EF7F-BC13-3E1E-1D04CECC3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7357" y="1022398"/>
            <a:ext cx="5846811" cy="30126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lnSpc>
                <a:spcPct val="90000"/>
              </a:lnSpc>
            </a:pPr>
            <a:r>
              <a:rPr lang="en-US" sz="2800" dirty="0"/>
              <a:t>19 et 20 mars 2022 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 err="1"/>
              <a:t>Makerfight</a:t>
            </a:r>
            <a:r>
              <a:rPr lang="en-US" sz="2800" dirty="0"/>
              <a:t> – prix de </a:t>
            </a:r>
            <a:r>
              <a:rPr lang="en-US" sz="2800" dirty="0" err="1"/>
              <a:t>l’ingéniosité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22" name="Snip Diagonal Corner Rectangle 20">
            <a:extLst>
              <a:ext uri="{FF2B5EF4-FFF2-40B4-BE49-F238E27FC236}">
                <a16:creationId xmlns:a16="http://schemas.microsoft.com/office/drawing/2014/main" id="{6100855A-1E75-49BA-9F71-A825AD8A68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387" y="-2"/>
            <a:ext cx="6489721" cy="9753599"/>
          </a:xfrm>
          <a:prstGeom prst="snip2DiagRect">
            <a:avLst>
              <a:gd name="adj1" fmla="val 0"/>
              <a:gd name="adj2" fmla="val 0"/>
            </a:avLst>
          </a:pr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A38F1D93-3E69-4EF1-B60F-335C29864B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7634" y="0"/>
            <a:ext cx="2064289" cy="43835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269BC569-E369-4563-9EF3-7CB91D8AB9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773" y="5776870"/>
            <a:ext cx="2561951" cy="39635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 7" descr="Une image contenant personne, intérieur, sol, debout&#10;&#10;Description générée automatiquement">
            <a:extLst>
              <a:ext uri="{FF2B5EF4-FFF2-40B4-BE49-F238E27FC236}">
                <a16:creationId xmlns:a16="http://schemas.microsoft.com/office/drawing/2014/main" id="{44873BF0-298E-17FF-0A60-83BF741040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699" r="24837" b="-2"/>
          <a:stretch/>
        </p:blipFill>
        <p:spPr>
          <a:xfrm>
            <a:off x="2726769" y="4612364"/>
            <a:ext cx="3585154" cy="512806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F4BB76C-81A6-11AE-892D-B976B896D5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38" r="-2" b="-2"/>
          <a:stretch/>
        </p:blipFill>
        <p:spPr>
          <a:xfrm>
            <a:off x="-532" y="10"/>
            <a:ext cx="4091274" cy="5546312"/>
          </a:xfrm>
          <a:custGeom>
            <a:avLst/>
            <a:gdLst/>
            <a:ahLst/>
            <a:cxnLst/>
            <a:rect l="l" t="t" r="r" b="b"/>
            <a:pathLst>
              <a:path w="4551358" h="3899758">
                <a:moveTo>
                  <a:pt x="0" y="0"/>
                </a:moveTo>
                <a:lnTo>
                  <a:pt x="4551358" y="0"/>
                </a:lnTo>
                <a:lnTo>
                  <a:pt x="4551358" y="3077500"/>
                </a:lnTo>
                <a:lnTo>
                  <a:pt x="2843111" y="3077500"/>
                </a:lnTo>
                <a:lnTo>
                  <a:pt x="2843111" y="3899758"/>
                </a:lnTo>
                <a:lnTo>
                  <a:pt x="0" y="3899758"/>
                </a:lnTo>
                <a:close/>
              </a:path>
            </a:pathLst>
          </a:cu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A8C415EB-3460-4754-9FEA-02108AED7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78439" y="4214516"/>
            <a:ext cx="2022970" cy="3154867"/>
            <a:chOff x="10292292" y="2963333"/>
            <a:chExt cx="1896535" cy="22182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84F6811-8EEA-45A0-BF89-5C06734F52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05DEA48-56FF-4C47-AD6B-302A2E7DA5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699485" y="3190344"/>
              <a:ext cx="1489342" cy="1489341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E262D76-9C36-442D-B023-F1E8AB3B75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2FC0AB4-E8C8-467E-A0BD-EF27798DEF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A3664711-E34F-4F11-8E5C-CAAD69B2FB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64EEE9B5-F60D-D2F0-383C-AA03D8154EBA}"/>
              </a:ext>
            </a:extLst>
          </p:cNvPr>
          <p:cNvSpPr/>
          <p:nvPr/>
        </p:nvSpPr>
        <p:spPr>
          <a:xfrm>
            <a:off x="0" y="9384677"/>
            <a:ext cx="13001409" cy="417095"/>
          </a:xfrm>
          <a:prstGeom prst="rect">
            <a:avLst/>
          </a:prstGeom>
          <a:solidFill>
            <a:schemeClr val="tx1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IESF – Alsace (ARISAL) – AG 18.03.2023</a:t>
            </a:r>
          </a:p>
        </p:txBody>
      </p:sp>
    </p:spTree>
    <p:extLst>
      <p:ext uri="{BB962C8B-B14F-4D97-AF65-F5344CB8AC3E}">
        <p14:creationId xmlns:p14="http://schemas.microsoft.com/office/powerpoint/2010/main" val="66846327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FD48FB1-66D8-4676-B0AA-C139A1DB7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776546" y="12041"/>
            <a:ext cx="4064000" cy="541866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33F5AE-6728-4F19-8DED-658E674B3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15381" y="130197"/>
            <a:ext cx="6486032" cy="864804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2C7D74A-18BA-4709-A808-44E8815C4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718213" y="325120"/>
            <a:ext cx="5283200" cy="704426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5164A3F-1561-4039-8185-AB0EEB713E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24892" y="45906"/>
            <a:ext cx="5176522" cy="690202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A35DB53-42BE-460E-9CA1-1294C9846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68454" y="866988"/>
            <a:ext cx="4632959" cy="617727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58A973E8-C2D4-4C81-8ADE-C5C021A615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82A76D5-4D49-B3E2-9FA4-47310684F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928" y="6875694"/>
            <a:ext cx="11100490" cy="253096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defTabSz="457200"/>
            <a:r>
              <a:rPr lang="en-US" sz="4800" dirty="0"/>
              <a:t>5 </a:t>
            </a:r>
            <a:r>
              <a:rPr lang="en-US" sz="4800" dirty="0" err="1"/>
              <a:t>juin</a:t>
            </a:r>
            <a:r>
              <a:rPr lang="en-US" sz="4800" dirty="0"/>
              <a:t> 2022 : soirée </a:t>
            </a:r>
            <a:r>
              <a:rPr lang="en-US" sz="4800" dirty="0" err="1"/>
              <a:t>conviviale</a:t>
            </a:r>
            <a:br>
              <a:rPr lang="en-US" sz="4800"/>
            </a:br>
            <a:r>
              <a:rPr lang="en-US" sz="4800"/>
              <a:t>(45 </a:t>
            </a:r>
            <a:r>
              <a:rPr lang="en-US" sz="4800" dirty="0"/>
              <a:t>participants </a:t>
            </a:r>
            <a:r>
              <a:rPr lang="en-US" sz="2000" dirty="0"/>
              <a:t>TBC</a:t>
            </a:r>
            <a:r>
              <a:rPr lang="en-US" sz="4800" dirty="0"/>
              <a:t>)</a:t>
            </a:r>
            <a:br>
              <a:rPr lang="en-US" sz="4800" dirty="0"/>
            </a:br>
            <a:br>
              <a:rPr lang="en-US" sz="4800" dirty="0"/>
            </a:br>
            <a:r>
              <a:rPr lang="en-US" sz="4800" dirty="0"/>
              <a:t>STRISSEL Strasbourg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08E251A-5371-4E82-A0F3-2CA0C15AB0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820763" y="4214520"/>
            <a:ext cx="3180648" cy="4563724"/>
            <a:chOff x="9206969" y="2963333"/>
            <a:chExt cx="2981858" cy="320886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31AC21F-237B-4CA8-BC96-29F3607FAB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959094C-A1B3-4AD4-9AAE-0FCDDD798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5EC0EFA-8A7F-4299-A623-3EE741461B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65D7216-F9AF-42BE-99AD-1904DEF69C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DE3349B-AD7F-48C8-9300-D81D694367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Snip Diagonal Corner Rectangle 12">
            <a:extLst>
              <a:ext uri="{FF2B5EF4-FFF2-40B4-BE49-F238E27FC236}">
                <a16:creationId xmlns:a16="http://schemas.microsoft.com/office/drawing/2014/main" id="{E05CABE9-5E7C-4773-BFCD-24B199FA1A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7067" y="982543"/>
            <a:ext cx="10256715" cy="5130385"/>
          </a:xfrm>
          <a:prstGeom prst="snip2DiagRect">
            <a:avLst>
              <a:gd name="adj1" fmla="val 12305"/>
              <a:gd name="adj2" fmla="val 0"/>
            </a:avLst>
          </a:prstGeom>
          <a:solidFill>
            <a:schemeClr val="tx1"/>
          </a:solidFill>
          <a:ln>
            <a:solidFill>
              <a:srgbClr val="FFFFFF">
                <a:alpha val="40000"/>
              </a:srgbClr>
            </a:solidFill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0100C1E-B801-8FBE-E83A-8FCDBF1DF8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369" b="1"/>
          <a:stretch/>
        </p:blipFill>
        <p:spPr>
          <a:xfrm>
            <a:off x="890596" y="1214701"/>
            <a:ext cx="9909657" cy="4666071"/>
          </a:xfrm>
          <a:custGeom>
            <a:avLst/>
            <a:gdLst/>
            <a:ahLst/>
            <a:cxnLst/>
            <a:rect l="l" t="t" r="r" b="b"/>
            <a:pathLst>
              <a:path w="9290304" h="3280831">
                <a:moveTo>
                  <a:pt x="402071" y="0"/>
                </a:moveTo>
                <a:lnTo>
                  <a:pt x="9290304" y="0"/>
                </a:lnTo>
                <a:lnTo>
                  <a:pt x="9290304" y="2876895"/>
                </a:lnTo>
                <a:lnTo>
                  <a:pt x="8886368" y="3280831"/>
                </a:lnTo>
                <a:lnTo>
                  <a:pt x="0" y="3280831"/>
                </a:lnTo>
                <a:lnTo>
                  <a:pt x="0" y="40207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508266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4847F8C0-6201-4438-8F29-02EEDC5D5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820763" y="4214520"/>
            <a:ext cx="3180648" cy="4563724"/>
            <a:chOff x="9206969" y="2963333"/>
            <a:chExt cx="2981858" cy="3208867"/>
          </a:xfrm>
        </p:grpSpPr>
        <p:cxnSp>
          <p:nvCxnSpPr>
            <p:cNvPr id="1034" name="Straight Connector 1033">
              <a:extLst>
                <a:ext uri="{FF2B5EF4-FFF2-40B4-BE49-F238E27FC236}">
                  <a16:creationId xmlns:a16="http://schemas.microsoft.com/office/drawing/2014/main" id="{FDDA8A64-F365-443A-AC0E-0A8BD36A24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5" name="Straight Connector 1034">
              <a:extLst>
                <a:ext uri="{FF2B5EF4-FFF2-40B4-BE49-F238E27FC236}">
                  <a16:creationId xmlns:a16="http://schemas.microsoft.com/office/drawing/2014/main" id="{0EF1F7B8-D5AA-4615-AD33-DAAFCD3F8D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6" name="Straight Connector 1035">
              <a:extLst>
                <a:ext uri="{FF2B5EF4-FFF2-40B4-BE49-F238E27FC236}">
                  <a16:creationId xmlns:a16="http://schemas.microsoft.com/office/drawing/2014/main" id="{6EFE3230-D538-4C37-A8C9-8B449B0774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7" name="Straight Connector 1036">
              <a:extLst>
                <a:ext uri="{FF2B5EF4-FFF2-40B4-BE49-F238E27FC236}">
                  <a16:creationId xmlns:a16="http://schemas.microsoft.com/office/drawing/2014/main" id="{9BDDA670-FBA3-4E08-A729-2AF5292999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8" name="Straight Connector 1037">
              <a:extLst>
                <a:ext uri="{FF2B5EF4-FFF2-40B4-BE49-F238E27FC236}">
                  <a16:creationId xmlns:a16="http://schemas.microsoft.com/office/drawing/2014/main" id="{45290AD8-9D5A-4BE8-9D6B-189BDC4F7E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040" name="Rectangle 1039">
            <a:extLst>
              <a:ext uri="{FF2B5EF4-FFF2-40B4-BE49-F238E27FC236}">
                <a16:creationId xmlns:a16="http://schemas.microsoft.com/office/drawing/2014/main" id="{BDF23B52-A9BE-4DD6-B2A7-FD8853FB7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DF10AA7-FEA1-84DF-2775-E04DEFF1F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0208" y="2190423"/>
            <a:ext cx="4485337" cy="214338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/>
            <a:r>
              <a:rPr lang="en-US" sz="4000" dirty="0"/>
              <a:t>11 </a:t>
            </a:r>
            <a:r>
              <a:rPr lang="en-US" sz="4000" dirty="0" err="1"/>
              <a:t>juin</a:t>
            </a:r>
            <a:r>
              <a:rPr lang="en-US" sz="4000" dirty="0"/>
              <a:t> 2022 : AG </a:t>
            </a:r>
            <a:r>
              <a:rPr lang="en-US" sz="4000" dirty="0" err="1"/>
              <a:t>Selestat</a:t>
            </a:r>
            <a:endParaRPr lang="en-US" sz="4000" dirty="0"/>
          </a:p>
        </p:txBody>
      </p:sp>
      <p:sp>
        <p:nvSpPr>
          <p:cNvPr id="1042" name="Snip Diagonal Corner Rectangle 20">
            <a:extLst>
              <a:ext uri="{FF2B5EF4-FFF2-40B4-BE49-F238E27FC236}">
                <a16:creationId xmlns:a16="http://schemas.microsoft.com/office/drawing/2014/main" id="{B3B22232-B94E-4FC4-B87D-7C1738BCBD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266" y="882804"/>
            <a:ext cx="5441746" cy="7490765"/>
          </a:xfrm>
          <a:prstGeom prst="snip2DiagRect">
            <a:avLst>
              <a:gd name="adj1" fmla="val 9954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45DC8B8-C2D2-1D97-67AB-A43259C725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472" r="32493" b="2"/>
          <a:stretch/>
        </p:blipFill>
        <p:spPr>
          <a:xfrm>
            <a:off x="850352" y="1118021"/>
            <a:ext cx="2513723" cy="3644763"/>
          </a:xfrm>
          <a:custGeom>
            <a:avLst/>
            <a:gdLst/>
            <a:ahLst/>
            <a:cxnLst/>
            <a:rect l="l" t="t" r="r" b="b"/>
            <a:pathLst>
              <a:path w="2338016" h="2562724">
                <a:moveTo>
                  <a:pt x="478762" y="0"/>
                </a:moveTo>
                <a:lnTo>
                  <a:pt x="2338016" y="0"/>
                </a:lnTo>
                <a:lnTo>
                  <a:pt x="2338016" y="2562724"/>
                </a:lnTo>
                <a:lnTo>
                  <a:pt x="0" y="2562724"/>
                </a:lnTo>
                <a:lnTo>
                  <a:pt x="0" y="478762"/>
                </a:lnTo>
                <a:close/>
              </a:path>
            </a:pathLst>
          </a:custGeom>
        </p:spPr>
      </p:pic>
      <p:pic>
        <p:nvPicPr>
          <p:cNvPr id="1026" name="Picture 2" descr="En Alsace, la Bibliothèque humaniste de Sélestat - La Gazette Nord-Pas ...">
            <a:extLst>
              <a:ext uri="{FF2B5EF4-FFF2-40B4-BE49-F238E27FC236}">
                <a16:creationId xmlns:a16="http://schemas.microsoft.com/office/drawing/2014/main" id="{4E75D7BD-1819-CCB4-CE2C-343B4479C3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1" r="34172" b="-1"/>
          <a:stretch/>
        </p:blipFill>
        <p:spPr bwMode="auto">
          <a:xfrm>
            <a:off x="3501344" y="1118737"/>
            <a:ext cx="2479400" cy="364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isite guidée de Sélestat : La bibliothèque humaniste">
            <a:extLst>
              <a:ext uri="{FF2B5EF4-FFF2-40B4-BE49-F238E27FC236}">
                <a16:creationId xmlns:a16="http://schemas.microsoft.com/office/drawing/2014/main" id="{B4E7C0A0-6DBA-B8F0-38D3-59A41F10ED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"/>
          <a:stretch/>
        </p:blipFill>
        <p:spPr bwMode="auto">
          <a:xfrm>
            <a:off x="850964" y="4923245"/>
            <a:ext cx="5130393" cy="3268169"/>
          </a:xfrm>
          <a:custGeom>
            <a:avLst/>
            <a:gdLst/>
            <a:ahLst/>
            <a:cxnLst/>
            <a:rect l="l" t="t" r="r" b="b"/>
            <a:pathLst>
              <a:path w="4809744" h="2246151">
                <a:moveTo>
                  <a:pt x="0" y="0"/>
                </a:moveTo>
                <a:lnTo>
                  <a:pt x="4809744" y="0"/>
                </a:lnTo>
                <a:lnTo>
                  <a:pt x="4809744" y="1767389"/>
                </a:lnTo>
                <a:lnTo>
                  <a:pt x="4330982" y="2246151"/>
                </a:lnTo>
                <a:lnTo>
                  <a:pt x="0" y="224615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44" name="Group 1043">
            <a:extLst>
              <a:ext uri="{FF2B5EF4-FFF2-40B4-BE49-F238E27FC236}">
                <a16:creationId xmlns:a16="http://schemas.microsoft.com/office/drawing/2014/main" id="{4FFC36AD-3DD4-4CBD-B2A6-78674F345A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820763" y="4214520"/>
            <a:ext cx="3180648" cy="4563724"/>
            <a:chOff x="9206969" y="2963333"/>
            <a:chExt cx="2981858" cy="3208867"/>
          </a:xfrm>
        </p:grpSpPr>
        <p:cxnSp>
          <p:nvCxnSpPr>
            <p:cNvPr id="1045" name="Straight Connector 1044">
              <a:extLst>
                <a:ext uri="{FF2B5EF4-FFF2-40B4-BE49-F238E27FC236}">
                  <a16:creationId xmlns:a16="http://schemas.microsoft.com/office/drawing/2014/main" id="{473D8520-3355-461D-8EA6-7E640EF5AF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6" name="Straight Connector 1045">
              <a:extLst>
                <a:ext uri="{FF2B5EF4-FFF2-40B4-BE49-F238E27FC236}">
                  <a16:creationId xmlns:a16="http://schemas.microsoft.com/office/drawing/2014/main" id="{6EAFEF53-7B76-46E5-BD95-FE1F254A06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7" name="Straight Connector 1046">
              <a:extLst>
                <a:ext uri="{FF2B5EF4-FFF2-40B4-BE49-F238E27FC236}">
                  <a16:creationId xmlns:a16="http://schemas.microsoft.com/office/drawing/2014/main" id="{128B7F70-DD92-4964-B9C1-99E47CBEE5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8" name="Straight Connector 1047">
              <a:extLst>
                <a:ext uri="{FF2B5EF4-FFF2-40B4-BE49-F238E27FC236}">
                  <a16:creationId xmlns:a16="http://schemas.microsoft.com/office/drawing/2014/main" id="{90FF380B-8F2F-497A-B24A-06B033EAA6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9" name="Straight Connector 1048">
              <a:extLst>
                <a:ext uri="{FF2B5EF4-FFF2-40B4-BE49-F238E27FC236}">
                  <a16:creationId xmlns:a16="http://schemas.microsoft.com/office/drawing/2014/main" id="{5444AF83-DBC4-4A00-881E-4C8483E294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64280449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FD48FB1-66D8-4676-B0AA-C139A1DB7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776546" y="12041"/>
            <a:ext cx="4064000" cy="541866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33F5AE-6728-4F19-8DED-658E674B3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15381" y="130197"/>
            <a:ext cx="6486032" cy="864804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2C7D74A-18BA-4709-A808-44E8815C4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718213" y="325120"/>
            <a:ext cx="5283200" cy="704426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5164A3F-1561-4039-8185-AB0EEB713E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24892" y="45906"/>
            <a:ext cx="5176522" cy="690202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A35DB53-42BE-460E-9CA1-1294C9846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68454" y="866988"/>
            <a:ext cx="4632959" cy="617727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C5BDD1EA-D8C1-45AF-9F0A-14A2A137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D59E76C-A77A-6F8A-FC1D-070E4D942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4890" y="894033"/>
            <a:ext cx="4236696" cy="7017221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457200"/>
            <a:r>
              <a:rPr lang="en-US" sz="4800" dirty="0"/>
              <a:t>16 </a:t>
            </a:r>
            <a:r>
              <a:rPr lang="en-US" sz="4800" dirty="0" err="1"/>
              <a:t>juillet</a:t>
            </a:r>
            <a:r>
              <a:rPr lang="en-US" sz="4800" dirty="0"/>
              <a:t> 2022 : </a:t>
            </a:r>
            <a:r>
              <a:rPr lang="en-US" sz="4800" dirty="0" err="1"/>
              <a:t>regio</a:t>
            </a:r>
            <a:r>
              <a:rPr lang="en-US" sz="4800" dirty="0"/>
              <a:t> career</a:t>
            </a:r>
            <a:br>
              <a:rPr lang="en-US" sz="4800" dirty="0"/>
            </a:br>
            <a:br>
              <a:rPr lang="en-US" sz="4800" dirty="0"/>
            </a:br>
            <a:endParaRPr lang="en-US" sz="4800" dirty="0"/>
          </a:p>
        </p:txBody>
      </p:sp>
      <p:sp>
        <p:nvSpPr>
          <p:cNvPr id="21" name="Snip Diagonal Corner Rectangle 6">
            <a:extLst>
              <a:ext uri="{FF2B5EF4-FFF2-40B4-BE49-F238E27FC236}">
                <a16:creationId xmlns:a16="http://schemas.microsoft.com/office/drawing/2014/main" id="{14354E08-0068-48D7-A8AD-84C7B1CF58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266" y="882804"/>
            <a:ext cx="7013863" cy="7519059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Une image contenant Site web&#10;&#10;Description générée automatiquement">
            <a:extLst>
              <a:ext uri="{FF2B5EF4-FFF2-40B4-BE49-F238E27FC236}">
                <a16:creationId xmlns:a16="http://schemas.microsoft.com/office/drawing/2014/main" id="{A944A9D7-5EE2-8124-55B4-476A0DECD9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472" r="17898"/>
          <a:stretch/>
        </p:blipFill>
        <p:spPr>
          <a:xfrm>
            <a:off x="852343" y="1118033"/>
            <a:ext cx="6661709" cy="7048601"/>
          </a:xfrm>
          <a:custGeom>
            <a:avLst/>
            <a:gdLst/>
            <a:ahLst/>
            <a:cxnLst/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A779F34F-2960-4B81-BA08-445B6F6A0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820763" y="4214520"/>
            <a:ext cx="3180648" cy="4563724"/>
            <a:chOff x="9206969" y="2963333"/>
            <a:chExt cx="2981858" cy="32088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0A57ACC-416F-4A5D-B7F7-DDA9886A3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6522B4F-50C4-4FCE-8AE2-3789D63ED3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C3978FC-B5D1-42BE-B086-BC2A733D58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CED99F1-340D-4970-8E66-3B28E92711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0A54E39-63C0-4847-A766-C6B74FEB48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58731724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5" name="Group 2054">
            <a:extLst>
              <a:ext uri="{FF2B5EF4-FFF2-40B4-BE49-F238E27FC236}">
                <a16:creationId xmlns:a16="http://schemas.microsoft.com/office/drawing/2014/main" id="{8F1EF17D-1B70-428C-8A8A-A2C5B390E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820763" y="4214520"/>
            <a:ext cx="3180648" cy="4563724"/>
            <a:chOff x="9206969" y="2963333"/>
            <a:chExt cx="2981858" cy="3208867"/>
          </a:xfrm>
        </p:grpSpPr>
        <p:cxnSp>
          <p:nvCxnSpPr>
            <p:cNvPr id="2056" name="Straight Connector 2055">
              <a:extLst>
                <a:ext uri="{FF2B5EF4-FFF2-40B4-BE49-F238E27FC236}">
                  <a16:creationId xmlns:a16="http://schemas.microsoft.com/office/drawing/2014/main" id="{12FAEDF3-CEC8-4BF6-8EA7-4079C4718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7" name="Straight Connector 2056">
              <a:extLst>
                <a:ext uri="{FF2B5EF4-FFF2-40B4-BE49-F238E27FC236}">
                  <a16:creationId xmlns:a16="http://schemas.microsoft.com/office/drawing/2014/main" id="{398DB8F4-CD77-4FCC-8544-ADE8B478C1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8" name="Straight Connector 2057">
              <a:extLst>
                <a:ext uri="{FF2B5EF4-FFF2-40B4-BE49-F238E27FC236}">
                  <a16:creationId xmlns:a16="http://schemas.microsoft.com/office/drawing/2014/main" id="{22202DFE-039D-48E4-8536-FA30F2489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9" name="Straight Connector 2058">
              <a:extLst>
                <a:ext uri="{FF2B5EF4-FFF2-40B4-BE49-F238E27FC236}">
                  <a16:creationId xmlns:a16="http://schemas.microsoft.com/office/drawing/2014/main" id="{81F05E26-510E-4164-83C7-28E4FE9D7E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0" name="Straight Connector 2059">
              <a:extLst>
                <a:ext uri="{FF2B5EF4-FFF2-40B4-BE49-F238E27FC236}">
                  <a16:creationId xmlns:a16="http://schemas.microsoft.com/office/drawing/2014/main" id="{E632161A-50D4-4D96-887A-98FC920931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062" name="Rectangle 2061">
            <a:extLst>
              <a:ext uri="{FF2B5EF4-FFF2-40B4-BE49-F238E27FC236}">
                <a16:creationId xmlns:a16="http://schemas.microsoft.com/office/drawing/2014/main" id="{E09CCB3F-DBCE-4964-9E34-8C5DE80EF4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4" name="Snip Diagonal Corner Rectangle 24">
            <a:extLst>
              <a:ext uri="{FF2B5EF4-FFF2-40B4-BE49-F238E27FC236}">
                <a16:creationId xmlns:a16="http://schemas.microsoft.com/office/drawing/2014/main" id="{1DFF944F-74BA-483A-82C0-64E3AAF4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3856" y="882804"/>
            <a:ext cx="7013862" cy="7519059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4BEEFAD-E69E-B9D3-4A52-C92842A90D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9" r="9644" b="-1"/>
          <a:stretch/>
        </p:blipFill>
        <p:spPr bwMode="auto">
          <a:xfrm>
            <a:off x="829932" y="1118033"/>
            <a:ext cx="6661709" cy="7048601"/>
          </a:xfrm>
          <a:custGeom>
            <a:avLst/>
            <a:gdLst/>
            <a:ahLst/>
            <a:cxnLst/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66" name="Group 2065">
            <a:extLst>
              <a:ext uri="{FF2B5EF4-FFF2-40B4-BE49-F238E27FC236}">
                <a16:creationId xmlns:a16="http://schemas.microsoft.com/office/drawing/2014/main" id="{A9733A91-F958-4629-801A-3F6F1E09A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820763" y="4214520"/>
            <a:ext cx="3180648" cy="4563724"/>
            <a:chOff x="9206969" y="2963333"/>
            <a:chExt cx="2981858" cy="3208867"/>
          </a:xfrm>
        </p:grpSpPr>
        <p:cxnSp>
          <p:nvCxnSpPr>
            <p:cNvPr id="2067" name="Straight Connector 2066">
              <a:extLst>
                <a:ext uri="{FF2B5EF4-FFF2-40B4-BE49-F238E27FC236}">
                  <a16:creationId xmlns:a16="http://schemas.microsoft.com/office/drawing/2014/main" id="{F3812972-C68B-4C59-B3A7-4AF61E935D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8" name="Straight Connector 2067">
              <a:extLst>
                <a:ext uri="{FF2B5EF4-FFF2-40B4-BE49-F238E27FC236}">
                  <a16:creationId xmlns:a16="http://schemas.microsoft.com/office/drawing/2014/main" id="{CB3F3B7C-7909-4486-AA08-5C6B625C3A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9" name="Straight Connector 2068">
              <a:extLst>
                <a:ext uri="{FF2B5EF4-FFF2-40B4-BE49-F238E27FC236}">
                  <a16:creationId xmlns:a16="http://schemas.microsoft.com/office/drawing/2014/main" id="{00BD7DA8-741F-4296-9363-05EF915411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0" name="Straight Connector 2069">
              <a:extLst>
                <a:ext uri="{FF2B5EF4-FFF2-40B4-BE49-F238E27FC236}">
                  <a16:creationId xmlns:a16="http://schemas.microsoft.com/office/drawing/2014/main" id="{62068EFC-20FC-456F-839F-4BCFFCAA81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1" name="Straight Connector 2070">
              <a:extLst>
                <a:ext uri="{FF2B5EF4-FFF2-40B4-BE49-F238E27FC236}">
                  <a16:creationId xmlns:a16="http://schemas.microsoft.com/office/drawing/2014/main" id="{3251C60F-B911-433E-BF75-3BBEFD0538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9017B50-81C0-FB44-9CCE-9593670ECF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1693879"/>
              </p:ext>
            </p:extLst>
          </p:nvPr>
        </p:nvGraphicFramePr>
        <p:xfrm>
          <a:off x="7912836" y="2161309"/>
          <a:ext cx="4438108" cy="3459159"/>
        </p:xfrm>
        <a:graphic>
          <a:graphicData uri="http://schemas.openxmlformats.org/drawingml/2006/table">
            <a:tbl>
              <a:tblPr/>
              <a:tblGrid>
                <a:gridCol w="4438108">
                  <a:extLst>
                    <a:ext uri="{9D8B030D-6E8A-4147-A177-3AD203B41FA5}">
                      <a16:colId xmlns:a16="http://schemas.microsoft.com/office/drawing/2014/main" val="1547995647"/>
                    </a:ext>
                  </a:extLst>
                </a:gridCol>
              </a:tblGrid>
              <a:tr h="3459159">
                <a:tc>
                  <a:txBody>
                    <a:bodyPr/>
                    <a:lstStyle/>
                    <a:p>
                      <a:pPr algn="ctr"/>
                      <a:r>
                        <a:rPr lang="pt-BR" sz="4400" b="1" i="0" dirty="0">
                          <a:solidFill>
                            <a:srgbClr val="0000FF"/>
                          </a:solidFill>
                          <a:effectLst/>
                          <a:latin typeface="Helvetica" panose="020B0604020202020204" pitchFamily="34" charset="0"/>
                        </a:rPr>
                        <a:t>Samedi 23 Juillet</a:t>
                      </a:r>
                    </a:p>
                    <a:p>
                      <a:pPr algn="ctr"/>
                      <a:endParaRPr lang="pt-BR" sz="4400" b="1" i="0" dirty="0">
                        <a:solidFill>
                          <a:srgbClr val="0000FF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  <a:p>
                      <a:pPr algn="ctr"/>
                      <a:r>
                        <a:rPr lang="pt-BR" sz="4400" b="1" i="0" dirty="0">
                          <a:solidFill>
                            <a:srgbClr val="0000FF"/>
                          </a:solidFill>
                          <a:effectLst/>
                          <a:latin typeface="Helvetica" panose="020B0604020202020204" pitchFamily="34" charset="0"/>
                        </a:rPr>
                        <a:t> à Kaysersberg</a:t>
                      </a:r>
                      <a:endParaRPr lang="pt-BR" sz="4400" b="1" i="0" dirty="0">
                        <a:solidFill>
                          <a:srgbClr val="222222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171450" marR="171450" marT="0" marB="8572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22235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3213409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688977-317D-9541-A9C5-E5ED1FCFE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0625" y="3332172"/>
            <a:ext cx="4083549" cy="2271991"/>
          </a:xfrm>
        </p:spPr>
        <p:txBody>
          <a:bodyPr/>
          <a:lstStyle/>
          <a:p>
            <a:r>
              <a:rPr lang="fr-FR" dirty="0"/>
              <a:t>PMIS</a:t>
            </a:r>
          </a:p>
        </p:txBody>
      </p:sp>
    </p:spTree>
    <p:extLst>
      <p:ext uri="{BB962C8B-B14F-4D97-AF65-F5344CB8AC3E}">
        <p14:creationId xmlns:p14="http://schemas.microsoft.com/office/powerpoint/2010/main" val="1055625597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rogramme…"/>
          <p:cNvSpPr>
            <a:spLocks noGrp="1"/>
          </p:cNvSpPr>
          <p:nvPr>
            <p:ph type="ctrTitle"/>
          </p:nvPr>
        </p:nvSpPr>
        <p:spPr>
          <a:xfrm>
            <a:off x="0" y="0"/>
            <a:ext cx="13004800" cy="12573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fr-FR" dirty="0"/>
              <a:t>PMIS</a:t>
            </a:r>
            <a:endParaRPr dirty="0"/>
          </a:p>
        </p:txBody>
      </p:sp>
      <p:sp>
        <p:nvSpPr>
          <p:cNvPr id="144" name="PMIS…"/>
          <p:cNvSpPr>
            <a:spLocks noGrp="1"/>
          </p:cNvSpPr>
          <p:nvPr>
            <p:ph type="subTitle" idx="1"/>
          </p:nvPr>
        </p:nvSpPr>
        <p:spPr>
          <a:xfrm>
            <a:off x="671404" y="1654255"/>
            <a:ext cx="11658600" cy="5804380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556126" indent="-556126">
              <a:buSzPct val="100000"/>
              <a:buFont typeface="Wingdings 3" panose="05040102010807070707" pitchFamily="18" charset="2"/>
              <a:buAutoNum type="arabicPeriod"/>
            </a:pPr>
            <a:r>
              <a:rPr lang="fr-FR" dirty="0">
                <a:solidFill>
                  <a:schemeClr val="tx1">
                    <a:lumMod val="95000"/>
                  </a:schemeClr>
                </a:solidFill>
              </a:rPr>
              <a:t>Subvention Région Grand Est</a:t>
            </a:r>
          </a:p>
          <a:p>
            <a:pPr marL="556126" indent="-556126">
              <a:buSzPct val="100000"/>
              <a:buFont typeface="Wingdings 3" panose="05040102010807070707" pitchFamily="18" charset="2"/>
              <a:buAutoNum type="arabicPeriod"/>
            </a:pPr>
            <a:endParaRPr lang="fr-FR" dirty="0">
              <a:solidFill>
                <a:schemeClr val="tx1">
                  <a:lumMod val="95000"/>
                </a:schemeClr>
              </a:solidFill>
            </a:endParaRPr>
          </a:p>
          <a:p>
            <a:pPr marL="1206356" lvl="1" indent="-556126" algn="l">
              <a:buSzPct val="100000"/>
              <a:buFont typeface="Wingdings 3" panose="05040102010807070707" pitchFamily="18" charset="2"/>
              <a:buAutoNum type="alphaLcPeriod"/>
            </a:pPr>
            <a:r>
              <a:rPr lang="fr-FR" dirty="0">
                <a:solidFill>
                  <a:schemeClr val="tx1">
                    <a:lumMod val="95000"/>
                  </a:schemeClr>
                </a:solidFill>
              </a:rPr>
              <a:t>Finalisation des nouveaux kakemonos</a:t>
            </a:r>
          </a:p>
          <a:p>
            <a:pPr marL="1206356" lvl="1" indent="-556126" algn="l">
              <a:buSzPct val="100000"/>
              <a:buFont typeface="Wingdings 3" panose="05040102010807070707" pitchFamily="18" charset="2"/>
              <a:buAutoNum type="alphaLcPeriod"/>
            </a:pPr>
            <a:r>
              <a:rPr lang="fr-FR" dirty="0">
                <a:solidFill>
                  <a:schemeClr val="tx1">
                    <a:lumMod val="95000"/>
                  </a:schemeClr>
                </a:solidFill>
              </a:rPr>
              <a:t>Subvention validée en janvier 2023</a:t>
            </a:r>
          </a:p>
          <a:p>
            <a:pPr marL="556126" indent="-556126">
              <a:buSzPct val="100000"/>
              <a:buFont typeface="Wingdings 3" panose="05040102010807070707" pitchFamily="18" charset="2"/>
              <a:buAutoNum type="arabicPeriod"/>
            </a:pPr>
            <a:endParaRPr lang="fr-FR" dirty="0">
              <a:solidFill>
                <a:schemeClr val="tx1">
                  <a:lumMod val="95000"/>
                </a:schemeClr>
              </a:solidFill>
            </a:endParaRPr>
          </a:p>
          <a:p>
            <a:pPr marL="556126" indent="-556126">
              <a:buSzPct val="100000"/>
              <a:buFont typeface="Wingdings 3" panose="05040102010807070707" pitchFamily="18" charset="2"/>
              <a:buAutoNum type="arabicPeriod"/>
            </a:pPr>
            <a:r>
              <a:rPr lang="fr-FR" dirty="0">
                <a:solidFill>
                  <a:schemeClr val="tx1">
                    <a:lumMod val="95000"/>
                  </a:schemeClr>
                </a:solidFill>
              </a:rPr>
              <a:t>Interventions en lycées et collèges</a:t>
            </a:r>
          </a:p>
          <a:p>
            <a:pPr marL="556126" indent="-556126">
              <a:buSzPct val="100000"/>
              <a:buFont typeface="Wingdings 3" panose="05040102010807070707" pitchFamily="18" charset="2"/>
              <a:buAutoNum type="arabicPeriod"/>
            </a:pPr>
            <a:r>
              <a:rPr lang="fr-FR" dirty="0">
                <a:solidFill>
                  <a:schemeClr val="tx1">
                    <a:lumMod val="95000"/>
                  </a:schemeClr>
                </a:solidFill>
              </a:rPr>
              <a:t>Newsletter de recherche d’intervenants</a:t>
            </a:r>
          </a:p>
          <a:p>
            <a:pPr marL="556126" indent="-556126">
              <a:buSzPct val="100000"/>
              <a:buFont typeface="Wingdings 3" panose="05040102010807070707" pitchFamily="18" charset="2"/>
              <a:buAutoNum type="arabicPeriod"/>
            </a:pPr>
            <a:endParaRPr lang="fr-FR" dirty="0">
              <a:solidFill>
                <a:schemeClr val="tx1">
                  <a:lumMod val="95000"/>
                </a:schemeClr>
              </a:solidFill>
            </a:endParaRPr>
          </a:p>
          <a:p>
            <a:pPr marL="556126" indent="-556126">
              <a:buSzPct val="100000"/>
              <a:buFont typeface="Wingdings 3" panose="05040102010807070707" pitchFamily="18" charset="2"/>
              <a:buAutoNum type="arabicPeriod"/>
            </a:pPr>
            <a:r>
              <a:rPr lang="fr-FR" dirty="0">
                <a:solidFill>
                  <a:schemeClr val="tx1">
                    <a:lumMod val="95000"/>
                  </a:schemeClr>
                </a:solidFill>
              </a:rPr>
              <a:t>12 sept. 2022, diner avec Marc </a:t>
            </a:r>
            <a:r>
              <a:rPr lang="fr-FR" dirty="0" err="1">
                <a:solidFill>
                  <a:schemeClr val="tx1">
                    <a:lumMod val="95000"/>
                  </a:schemeClr>
                </a:solidFill>
              </a:rPr>
              <a:t>Rumeau</a:t>
            </a:r>
            <a:r>
              <a:rPr lang="fr-FR" dirty="0">
                <a:solidFill>
                  <a:schemeClr val="tx1">
                    <a:lumMod val="95000"/>
                  </a:schemeClr>
                </a:solidFill>
              </a:rPr>
              <a:t>, président IESF</a:t>
            </a:r>
          </a:p>
          <a:p>
            <a:pPr marL="556126" indent="-556126">
              <a:buSzPct val="100000"/>
              <a:buFont typeface="Wingdings 3" panose="05040102010807070707" pitchFamily="18" charset="2"/>
              <a:buAutoNum type="arabicPeriod"/>
            </a:pPr>
            <a:endParaRPr lang="fr-FR" dirty="0">
              <a:solidFill>
                <a:schemeClr val="tx1">
                  <a:lumMod val="95000"/>
                </a:schemeClr>
              </a:solidFill>
            </a:endParaRPr>
          </a:p>
          <a:p>
            <a:pPr marL="556126" indent="-556126">
              <a:buSzPct val="100000"/>
              <a:buFont typeface="Wingdings 3" panose="05040102010807070707" pitchFamily="18" charset="2"/>
              <a:buAutoNum type="arabicPeriod"/>
            </a:pPr>
            <a:r>
              <a:rPr lang="fr-FR" dirty="0">
                <a:solidFill>
                  <a:schemeClr val="tx1">
                    <a:lumMod val="95000"/>
                  </a:schemeClr>
                </a:solidFill>
              </a:rPr>
              <a:t>05 décembre 2022 : Contact avec M. Klein Chef du Service Académique d’Information et d’Orientation - Académie de Strasbourg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AD106B-374F-46BD-B3BF-ACDD98F3747E}"/>
              </a:ext>
            </a:extLst>
          </p:cNvPr>
          <p:cNvSpPr/>
          <p:nvPr/>
        </p:nvSpPr>
        <p:spPr>
          <a:xfrm>
            <a:off x="0" y="9384677"/>
            <a:ext cx="13001409" cy="417095"/>
          </a:xfrm>
          <a:prstGeom prst="rect">
            <a:avLst/>
          </a:prstGeom>
          <a:solidFill>
            <a:schemeClr val="tx1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IESF – Alsace (ARISAL) – AG 18.03.2023</a:t>
            </a:r>
          </a:p>
        </p:txBody>
      </p:sp>
    </p:spTree>
    <p:extLst>
      <p:ext uri="{BB962C8B-B14F-4D97-AF65-F5344CB8AC3E}">
        <p14:creationId xmlns:p14="http://schemas.microsoft.com/office/powerpoint/2010/main" val="4642421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C152077-984A-4612-B0E1-251C62EB1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776546" y="12041"/>
            <a:ext cx="4064000" cy="541866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05450BA-2A87-4847-A5A0-E7D960557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15381" y="130197"/>
            <a:ext cx="6486032" cy="864804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16F9ADA-A824-456A-9728-D5BFFE04D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718213" y="325120"/>
            <a:ext cx="5283200" cy="704426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3034157-938C-45F5-8DCA-208D22E5B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24892" y="45906"/>
            <a:ext cx="5176522" cy="690202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369327A-A6C5-4293-80D1-DECEBA3F5F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68454" y="866988"/>
            <a:ext cx="4632959" cy="617727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E49B76A8-D4D2-428D-84FA-657EEA587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0FB56F6-3BB7-DEEC-257E-CBFDF128B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387" y="7196833"/>
            <a:ext cx="10189395" cy="175395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defTabSz="457200"/>
            <a:r>
              <a:rPr lang="en-US" sz="4800" dirty="0"/>
              <a:t>24 </a:t>
            </a:r>
            <a:r>
              <a:rPr lang="en-US" sz="4800" dirty="0" err="1"/>
              <a:t>juin</a:t>
            </a:r>
            <a:r>
              <a:rPr lang="en-US" sz="4800" dirty="0"/>
              <a:t> 2022 : Festival JAIM </a:t>
            </a:r>
            <a:br>
              <a:rPr lang="en-US" sz="4800" dirty="0"/>
            </a:br>
            <a:r>
              <a:rPr lang="en-US" sz="4800" dirty="0"/>
              <a:t>Mulhouse</a:t>
            </a:r>
            <a:br>
              <a:rPr lang="en-US" sz="4800" dirty="0"/>
            </a:br>
            <a:endParaRPr lang="en-US" sz="4800" dirty="0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D463EDB-0644-4F84-9901-D2434D5509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820763" y="4214520"/>
            <a:ext cx="3180648" cy="4563724"/>
            <a:chOff x="9206969" y="2963333"/>
            <a:chExt cx="2981858" cy="3208867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A02079FA-226E-4AF1-B818-2CA9EF1B6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6D376604-76CD-4D25-B281-35796F367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B5A32B1-F178-4FE5-8916-712F46FCB8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DC3339F8-6376-45A3-A77E-5F5C212D4E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6AD1BBAE-26A1-4BE9-9536-C15B1A87E0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Snip Diagonal Corner Rectangle 12">
            <a:extLst>
              <a:ext uri="{FF2B5EF4-FFF2-40B4-BE49-F238E27FC236}">
                <a16:creationId xmlns:a16="http://schemas.microsoft.com/office/drawing/2014/main" id="{15A54023-E435-4098-A370-AE54A007E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7067" y="982543"/>
            <a:ext cx="10256715" cy="5098079"/>
          </a:xfrm>
          <a:prstGeom prst="snip2DiagRect">
            <a:avLst>
              <a:gd name="adj1" fmla="val 12305"/>
              <a:gd name="adj2" fmla="val 0"/>
            </a:avLst>
          </a:prstGeom>
          <a:solidFill>
            <a:schemeClr val="tx1"/>
          </a:solidFill>
          <a:ln>
            <a:solidFill>
              <a:srgbClr val="FFFFFF">
                <a:alpha val="40000"/>
              </a:srgbClr>
            </a:solidFill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Une image contenant personne, enfant, groupe, personnes&#10;&#10;Description générée automatiquement">
            <a:extLst>
              <a:ext uri="{FF2B5EF4-FFF2-40B4-BE49-F238E27FC236}">
                <a16:creationId xmlns:a16="http://schemas.microsoft.com/office/drawing/2014/main" id="{B59627A4-E16C-6694-69A4-BC6CE6D054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858" r="2" b="13862"/>
          <a:stretch/>
        </p:blipFill>
        <p:spPr>
          <a:xfrm>
            <a:off x="890597" y="1214701"/>
            <a:ext cx="5955160" cy="4666071"/>
          </a:xfrm>
          <a:custGeom>
            <a:avLst/>
            <a:gdLst/>
            <a:ahLst/>
            <a:cxnLst/>
            <a:rect l="l" t="t" r="r" b="b"/>
            <a:pathLst>
              <a:path w="5582963" h="3280831">
                <a:moveTo>
                  <a:pt x="402071" y="0"/>
                </a:moveTo>
                <a:lnTo>
                  <a:pt x="5582963" y="0"/>
                </a:lnTo>
                <a:lnTo>
                  <a:pt x="5582963" y="3280831"/>
                </a:lnTo>
                <a:lnTo>
                  <a:pt x="0" y="3280831"/>
                </a:lnTo>
                <a:lnTo>
                  <a:pt x="0" y="402071"/>
                </a:lnTo>
                <a:close/>
              </a:path>
            </a:pathLst>
          </a:custGeom>
        </p:spPr>
      </p:pic>
      <p:pic>
        <p:nvPicPr>
          <p:cNvPr id="6" name="Image 5" descr="Une image contenant diagramme&#10;&#10;Description générée automatiquement">
            <a:extLst>
              <a:ext uri="{FF2B5EF4-FFF2-40B4-BE49-F238E27FC236}">
                <a16:creationId xmlns:a16="http://schemas.microsoft.com/office/drawing/2014/main" id="{8BA716EA-C06D-B926-74C0-B6D5E14FD9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233" r="32874"/>
          <a:stretch/>
        </p:blipFill>
        <p:spPr>
          <a:xfrm>
            <a:off x="7006103" y="1214701"/>
            <a:ext cx="3794150" cy="4666071"/>
          </a:xfrm>
          <a:custGeom>
            <a:avLst/>
            <a:gdLst/>
            <a:ahLst/>
            <a:cxnLst/>
            <a:rect l="l" t="t" r="r" b="b"/>
            <a:pathLst>
              <a:path w="3557016" h="3280831">
                <a:moveTo>
                  <a:pt x="0" y="0"/>
                </a:moveTo>
                <a:lnTo>
                  <a:pt x="3557016" y="0"/>
                </a:lnTo>
                <a:lnTo>
                  <a:pt x="3557016" y="2876895"/>
                </a:lnTo>
                <a:lnTo>
                  <a:pt x="3153080" y="3280831"/>
                </a:lnTo>
                <a:lnTo>
                  <a:pt x="0" y="328083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59455977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FD48FB1-66D8-4676-B0AA-C139A1DB7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776546" y="12041"/>
            <a:ext cx="4064000" cy="541866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33F5AE-6728-4F19-8DED-658E674B3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15381" y="130197"/>
            <a:ext cx="6486032" cy="864804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2C7D74A-18BA-4709-A808-44E8815C4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718213" y="325120"/>
            <a:ext cx="5283200" cy="704426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5164A3F-1561-4039-8185-AB0EEB713E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24892" y="45906"/>
            <a:ext cx="5176522" cy="690202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A35DB53-42BE-460E-9CA1-1294C9846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68454" y="866988"/>
            <a:ext cx="4632959" cy="617727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C5BDD1EA-D8C1-45AF-9F0A-14A2A137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C4E9581-28D3-A264-E64E-C90114F53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4890" y="894033"/>
            <a:ext cx="4236696" cy="43078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457200"/>
            <a:r>
              <a:rPr lang="en-US" sz="4800"/>
              <a:t>12 septembre 2022 : Diner avec Marc Rumeau</a:t>
            </a:r>
            <a:br>
              <a:rPr lang="en-US" sz="4800"/>
            </a:br>
            <a:endParaRPr lang="en-US" sz="4800"/>
          </a:p>
        </p:txBody>
      </p:sp>
      <p:sp>
        <p:nvSpPr>
          <p:cNvPr id="21" name="Snip Diagonal Corner Rectangle 6">
            <a:extLst>
              <a:ext uri="{FF2B5EF4-FFF2-40B4-BE49-F238E27FC236}">
                <a16:creationId xmlns:a16="http://schemas.microsoft.com/office/drawing/2014/main" id="{14354E08-0068-48D7-A8AD-84C7B1CF58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266" y="882804"/>
            <a:ext cx="7013863" cy="7519059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B63B74E-DC2D-13F0-2057-4458CDD541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6" r="7555" b="1"/>
          <a:stretch/>
        </p:blipFill>
        <p:spPr>
          <a:xfrm>
            <a:off x="852343" y="1118033"/>
            <a:ext cx="6661709" cy="7048601"/>
          </a:xfrm>
          <a:custGeom>
            <a:avLst/>
            <a:gdLst/>
            <a:ahLst/>
            <a:cxnLst/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A779F34F-2960-4B81-BA08-445B6F6A0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820763" y="4214520"/>
            <a:ext cx="3180648" cy="4563724"/>
            <a:chOff x="9206969" y="2963333"/>
            <a:chExt cx="2981858" cy="32088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0A57ACC-416F-4A5D-B7F7-DDA9886A3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6522B4F-50C4-4FCE-8AE2-3789D63ED3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C3978FC-B5D1-42BE-B086-BC2A733D58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CED99F1-340D-4970-8E66-3B28E92711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0A54E39-63C0-4847-A766-C6B74FEB48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1777757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Ordre du jour de l’Assemblée Générale"/>
          <p:cNvSpPr>
            <a:spLocks noGrp="1"/>
          </p:cNvSpPr>
          <p:nvPr>
            <p:ph type="title"/>
          </p:nvPr>
        </p:nvSpPr>
        <p:spPr>
          <a:xfrm>
            <a:off x="952499" y="-157085"/>
            <a:ext cx="9322478" cy="2167467"/>
          </a:xfrm>
          <a:prstGeom prst="rect">
            <a:avLst/>
          </a:prstGeom>
        </p:spPr>
        <p:txBody>
          <a:bodyPr/>
          <a:lstStyle>
            <a:lvl1pPr defTabSz="449580">
              <a:defRPr sz="48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Ordre du jour de </a:t>
            </a:r>
            <a:r>
              <a:rPr dirty="0" err="1"/>
              <a:t>l’Assemblée</a:t>
            </a:r>
            <a:r>
              <a:rPr dirty="0"/>
              <a:t> Générale</a:t>
            </a:r>
          </a:p>
        </p:txBody>
      </p:sp>
      <p:sp>
        <p:nvSpPr>
          <p:cNvPr id="123" name="Accueil des participants…"/>
          <p:cNvSpPr>
            <a:spLocks noGrp="1"/>
          </p:cNvSpPr>
          <p:nvPr>
            <p:ph type="body" idx="1"/>
          </p:nvPr>
        </p:nvSpPr>
        <p:spPr>
          <a:xfrm>
            <a:off x="3373657" y="2179530"/>
            <a:ext cx="7715512" cy="610137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228600" defTabSz="449580">
              <a:spcBef>
                <a:spcPts val="0"/>
              </a:spcBef>
              <a:buSzPct val="100000"/>
              <a:buAutoNum type="arabicPeriod"/>
              <a:tabLst>
                <a:tab pos="3314700" algn="l"/>
                <a:tab pos="3543300" algn="l"/>
              </a:tabLst>
              <a:defRPr sz="24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solidFill>
                  <a:schemeClr val="tx1"/>
                </a:solidFill>
              </a:rPr>
              <a:t>    Accueil des participants 		</a:t>
            </a:r>
          </a:p>
          <a:p>
            <a:pPr marL="228600" indent="-228600" defTabSz="449580">
              <a:spcBef>
                <a:spcPts val="0"/>
              </a:spcBef>
              <a:buSzPct val="100000"/>
              <a:buAutoNum type="arabicPeriod"/>
              <a:tabLst>
                <a:tab pos="3314700" algn="l"/>
                <a:tab pos="3543300" algn="l"/>
              </a:tabLst>
              <a:defRPr sz="24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solidFill>
                  <a:schemeClr val="tx1"/>
                </a:solidFill>
              </a:rPr>
              <a:t>    Rapport moral pour </a:t>
            </a:r>
            <a:r>
              <a:rPr dirty="0" err="1">
                <a:solidFill>
                  <a:schemeClr val="tx1"/>
                </a:solidFill>
              </a:rPr>
              <a:t>l’exercice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lang="fr-FR" dirty="0">
                <a:solidFill>
                  <a:schemeClr val="tx1"/>
                </a:solidFill>
              </a:rPr>
              <a:t>2022</a:t>
            </a:r>
            <a:endParaRPr dirty="0">
              <a:solidFill>
                <a:schemeClr val="tx1"/>
              </a:solidFill>
            </a:endParaRPr>
          </a:p>
          <a:p>
            <a:pPr marL="228600" indent="-228600" defTabSz="449580">
              <a:spcBef>
                <a:spcPts val="0"/>
              </a:spcBef>
              <a:buSzPct val="100000"/>
              <a:buAutoNum type="arabicPeriod"/>
              <a:tabLst>
                <a:tab pos="3314700" algn="l"/>
                <a:tab pos="3543300" algn="l"/>
              </a:tabLst>
              <a:defRPr sz="24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solidFill>
                  <a:schemeClr val="tx1"/>
                </a:solidFill>
              </a:rPr>
              <a:t>    Rapport financier</a:t>
            </a:r>
            <a:r>
              <a:rPr lang="fr-FR" dirty="0">
                <a:solidFill>
                  <a:schemeClr val="tx1"/>
                </a:solidFill>
              </a:rPr>
              <a:t> 2022</a:t>
            </a:r>
            <a:r>
              <a:rPr dirty="0">
                <a:solidFill>
                  <a:schemeClr val="tx1"/>
                </a:solidFill>
              </a:rPr>
              <a:t>	</a:t>
            </a:r>
          </a:p>
          <a:p>
            <a:pPr marL="228600" indent="-228600" defTabSz="449580">
              <a:spcBef>
                <a:spcPts val="0"/>
              </a:spcBef>
              <a:buSzPct val="100000"/>
              <a:buAutoNum type="arabicPeriod"/>
              <a:tabLst>
                <a:tab pos="3314700" algn="l"/>
                <a:tab pos="3543300" algn="l"/>
              </a:tabLst>
              <a:defRPr sz="24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solidFill>
                  <a:schemeClr val="tx1"/>
                </a:solidFill>
              </a:rPr>
              <a:t>    Rapport des </a:t>
            </a:r>
            <a:r>
              <a:rPr dirty="0" err="1">
                <a:solidFill>
                  <a:schemeClr val="tx1"/>
                </a:solidFill>
              </a:rPr>
              <a:t>Réviseurs</a:t>
            </a:r>
            <a:r>
              <a:rPr dirty="0">
                <a:solidFill>
                  <a:schemeClr val="tx1"/>
                </a:solidFill>
              </a:rPr>
              <a:t> aux </a:t>
            </a:r>
            <a:r>
              <a:rPr dirty="0" err="1">
                <a:solidFill>
                  <a:schemeClr val="tx1"/>
                </a:solidFill>
              </a:rPr>
              <a:t>Comptes</a:t>
            </a:r>
            <a:r>
              <a:rPr dirty="0">
                <a:solidFill>
                  <a:schemeClr val="tx1"/>
                </a:solidFill>
              </a:rPr>
              <a:t>	</a:t>
            </a:r>
          </a:p>
          <a:p>
            <a:pPr marL="228600" indent="-228600" defTabSz="449580">
              <a:spcBef>
                <a:spcPts val="0"/>
              </a:spcBef>
              <a:buSzPct val="100000"/>
              <a:buAutoNum type="arabicPeriod"/>
              <a:tabLst>
                <a:tab pos="3314700" algn="l"/>
                <a:tab pos="3543300" algn="l"/>
              </a:tabLst>
              <a:defRPr sz="24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solidFill>
                  <a:schemeClr val="tx1"/>
                </a:solidFill>
              </a:rPr>
              <a:t>    </a:t>
            </a:r>
            <a:r>
              <a:rPr lang="fr-FR" dirty="0">
                <a:solidFill>
                  <a:schemeClr val="tx1"/>
                </a:solidFill>
              </a:rPr>
              <a:t> Programme d’activités 2023</a:t>
            </a:r>
          </a:p>
          <a:p>
            <a:pPr marL="228600" indent="-228600" defTabSz="449580">
              <a:spcBef>
                <a:spcPts val="0"/>
              </a:spcBef>
              <a:buSzPct val="100000"/>
              <a:buAutoNum type="arabicPeriod"/>
              <a:tabLst>
                <a:tab pos="3314700" algn="l"/>
                <a:tab pos="3543300" algn="l"/>
              </a:tabLst>
              <a:defRPr sz="24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fr-FR" dirty="0">
                <a:solidFill>
                  <a:schemeClr val="tx1"/>
                </a:solidFill>
              </a:rPr>
              <a:t>     </a:t>
            </a:r>
            <a:r>
              <a:rPr dirty="0">
                <a:solidFill>
                  <a:schemeClr val="tx1"/>
                </a:solidFill>
              </a:rPr>
              <a:t>Budget </a:t>
            </a:r>
            <a:r>
              <a:rPr dirty="0" err="1">
                <a:solidFill>
                  <a:schemeClr val="tx1"/>
                </a:solidFill>
              </a:rPr>
              <a:t>prévisionnel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lang="fr-FR" dirty="0">
                <a:solidFill>
                  <a:schemeClr val="tx1"/>
                </a:solidFill>
              </a:rPr>
              <a:t>2023</a:t>
            </a:r>
            <a:endParaRPr dirty="0">
              <a:solidFill>
                <a:schemeClr val="tx1"/>
              </a:solidFill>
            </a:endParaRPr>
          </a:p>
          <a:p>
            <a:pPr marL="228600" indent="-228600" defTabSz="449580">
              <a:spcBef>
                <a:spcPts val="0"/>
              </a:spcBef>
              <a:buSzPct val="100000"/>
              <a:buAutoNum type="arabicPeriod"/>
              <a:tabLst>
                <a:tab pos="3314700" algn="l"/>
                <a:tab pos="3543300" algn="l"/>
              </a:tabLst>
              <a:defRPr sz="24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solidFill>
                  <a:schemeClr val="tx1"/>
                </a:solidFill>
              </a:rPr>
              <a:t>    </a:t>
            </a:r>
            <a:r>
              <a:rPr dirty="0" err="1">
                <a:solidFill>
                  <a:schemeClr val="tx1"/>
                </a:solidFill>
              </a:rPr>
              <a:t>Cotisations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lang="fr-FR" dirty="0">
                <a:solidFill>
                  <a:schemeClr val="tx1"/>
                </a:solidFill>
              </a:rPr>
              <a:t>2023</a:t>
            </a:r>
            <a:endParaRPr dirty="0">
              <a:solidFill>
                <a:schemeClr val="tx1"/>
              </a:solidFill>
            </a:endParaRPr>
          </a:p>
          <a:p>
            <a:pPr marL="228600" indent="-228600" defTabSz="449580">
              <a:spcBef>
                <a:spcPts val="0"/>
              </a:spcBef>
              <a:buSzPct val="100000"/>
              <a:buAutoNum type="arabicPeriod"/>
              <a:tabLst>
                <a:tab pos="3314700" algn="l"/>
                <a:tab pos="3543300" algn="l"/>
              </a:tabLst>
              <a:defRPr sz="24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solidFill>
                  <a:schemeClr val="tx1"/>
                </a:solidFill>
              </a:rPr>
              <a:t>Elections au Conseil </a:t>
            </a:r>
            <a:r>
              <a:rPr dirty="0" err="1">
                <a:solidFill>
                  <a:schemeClr val="tx1"/>
                </a:solidFill>
              </a:rPr>
              <a:t>d’Administration</a:t>
            </a:r>
            <a:endParaRPr dirty="0">
              <a:solidFill>
                <a:schemeClr val="tx1"/>
              </a:solidFill>
            </a:endParaRPr>
          </a:p>
          <a:p>
            <a:pPr marL="228600" indent="-228600" defTabSz="449580">
              <a:spcBef>
                <a:spcPts val="0"/>
              </a:spcBef>
              <a:buSzPct val="100000"/>
              <a:buAutoNum type="arabicPeriod"/>
              <a:tabLst>
                <a:tab pos="3314700" algn="l"/>
                <a:tab pos="3543300" algn="l"/>
              </a:tabLst>
              <a:defRPr sz="24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>
                <a:solidFill>
                  <a:schemeClr val="tx1"/>
                </a:solidFill>
              </a:rPr>
              <a:t>  </a:t>
            </a:r>
            <a:r>
              <a:rPr dirty="0" err="1">
                <a:solidFill>
                  <a:schemeClr val="tx1"/>
                </a:solidFill>
              </a:rPr>
              <a:t>Désignation</a:t>
            </a:r>
            <a:r>
              <a:rPr dirty="0">
                <a:solidFill>
                  <a:schemeClr val="tx1"/>
                </a:solidFill>
              </a:rPr>
              <a:t> des </a:t>
            </a:r>
            <a:r>
              <a:rPr dirty="0" err="1">
                <a:solidFill>
                  <a:schemeClr val="tx1"/>
                </a:solidFill>
              </a:rPr>
              <a:t>Réviseurs</a:t>
            </a:r>
            <a:r>
              <a:rPr dirty="0">
                <a:solidFill>
                  <a:schemeClr val="tx1"/>
                </a:solidFill>
              </a:rPr>
              <a:t> aux </a:t>
            </a:r>
            <a:r>
              <a:rPr dirty="0" err="1">
                <a:solidFill>
                  <a:schemeClr val="tx1"/>
                </a:solidFill>
              </a:rPr>
              <a:t>Comptes</a:t>
            </a:r>
            <a:r>
              <a:rPr dirty="0">
                <a:solidFill>
                  <a:schemeClr val="tx1"/>
                </a:solidFill>
              </a:rPr>
              <a:t>	</a:t>
            </a:r>
            <a:r>
              <a:rPr lang="fr-FR" dirty="0">
                <a:solidFill>
                  <a:schemeClr val="tx1"/>
                </a:solidFill>
              </a:rPr>
              <a:t> 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BF669C-9FB9-457F-891C-E8A1F3D9C4C7}"/>
              </a:ext>
            </a:extLst>
          </p:cNvPr>
          <p:cNvSpPr/>
          <p:nvPr/>
        </p:nvSpPr>
        <p:spPr>
          <a:xfrm>
            <a:off x="0" y="9400719"/>
            <a:ext cx="13001409" cy="417095"/>
          </a:xfrm>
          <a:prstGeom prst="rect">
            <a:avLst/>
          </a:prstGeom>
          <a:solidFill>
            <a:schemeClr val="tx1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IESF – Alsace (ARISAL) – AG 18.03.2023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9">
            <a:extLst>
              <a:ext uri="{FF2B5EF4-FFF2-40B4-BE49-F238E27FC236}">
                <a16:creationId xmlns:a16="http://schemas.microsoft.com/office/drawing/2014/main" id="{E9F8AD66-CC09-4C8D-94EE-932C3785BD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820763" y="4214520"/>
            <a:ext cx="3180648" cy="4563724"/>
            <a:chOff x="9206969" y="2963333"/>
            <a:chExt cx="2981858" cy="32088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E364623-3F66-4AAD-94F8-C053CD4F13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7E37E17-44F9-4E44-8F2F-0E873C68E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D327A4D-ADCE-482F-9F55-3B64D197AC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600A8AB-CDF2-4E93-92C8-2CCB8230B4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F8EE76C-974C-43A5-806B-47687FCB9B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7" name="Rectangle 16">
            <a:extLst>
              <a:ext uri="{FF2B5EF4-FFF2-40B4-BE49-F238E27FC236}">
                <a16:creationId xmlns:a16="http://schemas.microsoft.com/office/drawing/2014/main" id="{5D586E77-D27F-4AD3-990A-B2CE32C0F1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3B7FC79-DAB8-F18B-0E00-C07A203F1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826" y="2058872"/>
            <a:ext cx="4928938" cy="52264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lnSpc>
                <a:spcPct val="90000"/>
              </a:lnSpc>
            </a:pPr>
            <a:r>
              <a:rPr lang="en-US" sz="2800" dirty="0"/>
              <a:t>12 NOV. 2022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 err="1"/>
              <a:t>Studyrama</a:t>
            </a:r>
            <a:r>
              <a:rPr lang="en-US" sz="2800" dirty="0"/>
              <a:t> avec nouveaux kakemonos </a:t>
            </a:r>
            <a:r>
              <a:rPr lang="en-US" sz="2800" dirty="0">
                <a:sym typeface="Wingdings" panose="05000000000000000000" pitchFamily="2" charset="2"/>
              </a:rPr>
              <a:t>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28" name="Rectangle 18">
            <a:extLst>
              <a:ext uri="{FF2B5EF4-FFF2-40B4-BE49-F238E27FC236}">
                <a16:creationId xmlns:a16="http://schemas.microsoft.com/office/drawing/2014/main" id="{D6CA807E-B8E4-442A-9C0C-FDC75F0085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01946" y="457574"/>
            <a:ext cx="3877108" cy="52264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DE863F6-40D6-BE4A-5302-CF54D4F25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6442" y="887165"/>
            <a:ext cx="3532404" cy="437449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966BA61-6F1C-4EAA-BE1A-9FB90B9827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5142" y="457574"/>
            <a:ext cx="2576477" cy="2998330"/>
          </a:xfrm>
          <a:prstGeom prst="rect">
            <a:avLst/>
          </a:prstGeom>
          <a:solidFill>
            <a:schemeClr val="bg2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682D761-4925-4E94-8AC2-EC78DB378C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01946" y="5912814"/>
            <a:ext cx="3877108" cy="3274838"/>
          </a:xfrm>
          <a:prstGeom prst="rect">
            <a:avLst/>
          </a:prstGeom>
          <a:solidFill>
            <a:schemeClr val="bg2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9172483-53EC-4ABF-9693-AD84FCE4E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00352" y="3778422"/>
            <a:ext cx="2561266" cy="402445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E6CD165-377B-BD65-D1CC-916CBC5C87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2954" y="4370929"/>
            <a:ext cx="2227071" cy="283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223409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688977-317D-9541-A9C5-E5ED1FCFE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0625" y="3332172"/>
            <a:ext cx="4083549" cy="2271991"/>
          </a:xfrm>
        </p:spPr>
        <p:txBody>
          <a:bodyPr/>
          <a:lstStyle/>
          <a:p>
            <a:r>
              <a:rPr lang="fr-FR" dirty="0"/>
              <a:t>FORMATION LINKEDIN</a:t>
            </a:r>
          </a:p>
        </p:txBody>
      </p:sp>
    </p:spTree>
    <p:extLst>
      <p:ext uri="{BB962C8B-B14F-4D97-AF65-F5344CB8AC3E}">
        <p14:creationId xmlns:p14="http://schemas.microsoft.com/office/powerpoint/2010/main" val="1682601022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FD48FB1-66D8-4676-B0AA-C139A1DB7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776546" y="12041"/>
            <a:ext cx="4064000" cy="541866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33F5AE-6728-4F19-8DED-658E674B3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15381" y="130197"/>
            <a:ext cx="6486032" cy="864804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2C7D74A-18BA-4709-A808-44E8815C4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718213" y="325120"/>
            <a:ext cx="5283200" cy="704426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5164A3F-1561-4039-8185-AB0EEB713E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24892" y="45906"/>
            <a:ext cx="5176522" cy="690202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A35DB53-42BE-460E-9CA1-1294C9846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68454" y="866988"/>
            <a:ext cx="4632959" cy="617727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C5BDD1EA-D8C1-45AF-9F0A-14A2A137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380C954-621F-C7F7-CAD3-8E2D416C4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1457" y="3502495"/>
            <a:ext cx="4236696" cy="43078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457200"/>
            <a:r>
              <a:rPr lang="en-US" sz="4800" dirty="0"/>
              <a:t>Coralie SIMONAIRE</a:t>
            </a:r>
            <a:br>
              <a:rPr lang="en-US" sz="4800" dirty="0"/>
            </a:br>
            <a:endParaRPr lang="en-US" sz="4800" dirty="0"/>
          </a:p>
        </p:txBody>
      </p:sp>
      <p:sp>
        <p:nvSpPr>
          <p:cNvPr id="21" name="Snip Diagonal Corner Rectangle 6">
            <a:extLst>
              <a:ext uri="{FF2B5EF4-FFF2-40B4-BE49-F238E27FC236}">
                <a16:creationId xmlns:a16="http://schemas.microsoft.com/office/drawing/2014/main" id="{14354E08-0068-48D7-A8AD-84C7B1CF58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266" y="882804"/>
            <a:ext cx="7013863" cy="7519059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D10045E2-0761-8D81-4B34-1B34ADC659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234" r="8738" b="-2"/>
          <a:stretch/>
        </p:blipFill>
        <p:spPr>
          <a:xfrm>
            <a:off x="852343" y="1118033"/>
            <a:ext cx="6661709" cy="7048601"/>
          </a:xfrm>
          <a:custGeom>
            <a:avLst/>
            <a:gdLst/>
            <a:ahLst/>
            <a:cxnLst/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A779F34F-2960-4B81-BA08-445B6F6A0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820763" y="4214520"/>
            <a:ext cx="3180648" cy="4563724"/>
            <a:chOff x="9206969" y="2963333"/>
            <a:chExt cx="2981858" cy="32088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0A57ACC-416F-4A5D-B7F7-DDA9886A3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6522B4F-50C4-4FCE-8AE2-3789D63ED3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C3978FC-B5D1-42BE-B086-BC2A733D58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CED99F1-340D-4970-8E66-3B28E92711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0A54E39-63C0-4847-A766-C6B74FEB48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2879854F-F1B4-1C2A-1118-9673D393A8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3692" y="1032154"/>
            <a:ext cx="3136994" cy="233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4402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9A475B3-8BBE-4613-9559-E5EB20191FA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3004800" cy="9753600"/>
          </a:xfrm>
          <a:prstGeom prst="rect">
            <a:avLst/>
          </a:prstGeom>
          <a:gradFill rotWithShape="1">
            <a:gsLst>
              <a:gs pos="10000">
                <a:schemeClr val="bg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bg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  <a:effectLst/>
        </p:spPr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9F8AD66-CC09-4C8D-94EE-932C3785BDFB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820763" y="4214520"/>
            <a:ext cx="3180648" cy="4563724"/>
            <a:chOff x="9206969" y="2963333"/>
            <a:chExt cx="2981858" cy="320886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364623-3F66-4AAD-94F8-C053CD4F1395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7E37E17-44F9-4E44-8F2F-0E873C68EE95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D327A4D-ADCE-482F-9F55-3B64D197ACC2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600A8AB-CDF2-4E93-92C8-2CCB8230B428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F8EE76C-974C-43A5-806B-47687FCB9B99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EFC3BF2D-25C6-4594-8B55-8F1185219B5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FD8AD14-0613-481A-BA78-CCA8DD1F3B5D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820763" y="4214520"/>
            <a:ext cx="3180648" cy="4563724"/>
            <a:chOff x="9206969" y="2963333"/>
            <a:chExt cx="2981858" cy="320886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36D0C6A-5417-49B9-A556-98633131BE84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8727C4A-D172-4E5A-9D28-9C04CC829883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3D19D09-0DC1-4FC2-B1AD-011ED901011C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E9016FDD-D596-484A-87E8-CC1E7BAD84AA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8D7E80C5-88F9-44F8-A8D1-0F2F223A7693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F7A12C12-F8D4-4AC9-84E1-E4F85BFABB1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387" y="0"/>
            <a:ext cx="4342317" cy="97536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AECBF8E-6BB8-45C8-9E72-C1D00AC5B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454" y="696110"/>
            <a:ext cx="2365710" cy="397598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A8EC2D2-FFAF-4DB2-A3FB-9ED3FDF941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940" y="5979286"/>
            <a:ext cx="3298740" cy="221015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154EDAE-9BC2-43C3-9989-639AAA89B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1" y="103067"/>
            <a:ext cx="8152318" cy="7804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/>
            <a:r>
              <a:rPr lang="en-US" sz="3600" dirty="0"/>
              <a:t>Actions de communication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38922B3-13BD-4F96-93A9-E520E35A8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31592" y="741654"/>
            <a:ext cx="8152318" cy="56058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565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inscrits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à la newsletter (AG 2022 : 561)</a:t>
            </a:r>
          </a:p>
          <a:p>
            <a:pPr defTabSz="457200">
              <a:spcAft>
                <a:spcPts val="600"/>
              </a:spcAft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defTabSz="457200">
              <a:spcAft>
                <a:spcPts val="600"/>
              </a:spcAft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Invitations à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nos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évènements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(+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relance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remerciements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…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etc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). </a:t>
            </a:r>
          </a:p>
          <a:p>
            <a:pPr defTabSz="457200">
              <a:spcAft>
                <a:spcPts val="600"/>
              </a:spcAft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defTabSz="457200">
              <a:spcAft>
                <a:spcPts val="600"/>
              </a:spcAft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Newsletter (MD)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F886DF6-4508-47F7-ADF1-760484A3DE4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912" t="15819" r="22187" b="31000"/>
          <a:stretch/>
        </p:blipFill>
        <p:spPr>
          <a:xfrm>
            <a:off x="4499795" y="6395636"/>
            <a:ext cx="1396108" cy="137745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139BDC4-3E34-423A-AE03-6681EB5F796E}"/>
              </a:ext>
            </a:extLst>
          </p:cNvPr>
          <p:cNvSpPr/>
          <p:nvPr/>
        </p:nvSpPr>
        <p:spPr>
          <a:xfrm>
            <a:off x="5924131" y="6291081"/>
            <a:ext cx="6065794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endParaRPr lang="en-US" dirty="0"/>
          </a:p>
          <a:p>
            <a:pPr>
              <a:spcAft>
                <a:spcPts val="600"/>
              </a:spcAft>
            </a:pPr>
            <a:r>
              <a:rPr lang="en-US" sz="3600" dirty="0"/>
              <a:t>2 187 contacts (+64)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33C1972-A5D8-4B36-8385-63DB43496870}"/>
              </a:ext>
            </a:extLst>
          </p:cNvPr>
          <p:cNvSpPr/>
          <p:nvPr/>
        </p:nvSpPr>
        <p:spPr>
          <a:xfrm>
            <a:off x="0" y="9384677"/>
            <a:ext cx="13001409" cy="417095"/>
          </a:xfrm>
          <a:prstGeom prst="rect">
            <a:avLst/>
          </a:prstGeom>
          <a:solidFill>
            <a:schemeClr val="tx1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IESF – Alsace (ARISAL) – AG 18.03.2023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2104C33-F3B8-4BDE-9943-980EF9584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568" y="7959051"/>
            <a:ext cx="1377454" cy="1377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2C9200C-4B06-41E3-9202-18121BA2D4DC}"/>
              </a:ext>
            </a:extLst>
          </p:cNvPr>
          <p:cNvSpPr/>
          <p:nvPr/>
        </p:nvSpPr>
        <p:spPr>
          <a:xfrm>
            <a:off x="6034692" y="8189441"/>
            <a:ext cx="6065794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/>
              <a:t>Env. 137 contacts (+7)</a:t>
            </a:r>
          </a:p>
          <a:p>
            <a:pPr>
              <a:spcAft>
                <a:spcPts val="600"/>
              </a:spcAft>
            </a:pPr>
            <a:r>
              <a:rPr lang="en-US" sz="3200" dirty="0"/>
              <a:t>93 (+11)</a:t>
            </a:r>
            <a:r>
              <a:rPr lang="en-US" sz="3200" dirty="0" err="1"/>
              <a:t>abonnés</a:t>
            </a:r>
            <a:r>
              <a:rPr lang="en-US" sz="3200" dirty="0"/>
              <a:t> à la page </a:t>
            </a:r>
          </a:p>
        </p:txBody>
      </p:sp>
    </p:spTree>
    <p:extLst>
      <p:ext uri="{BB962C8B-B14F-4D97-AF65-F5344CB8AC3E}">
        <p14:creationId xmlns:p14="http://schemas.microsoft.com/office/powerpoint/2010/main" val="3284239730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1C223E2-213D-1E45-9C5B-357E491DA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692" y="864326"/>
            <a:ext cx="10815416" cy="831714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C0EE2D8-252D-5385-EC61-D834A79DC24A}"/>
              </a:ext>
            </a:extLst>
          </p:cNvPr>
          <p:cNvSpPr/>
          <p:nvPr/>
        </p:nvSpPr>
        <p:spPr>
          <a:xfrm>
            <a:off x="3650007" y="103049"/>
            <a:ext cx="60657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/>
              <a:t>MARS 2023</a:t>
            </a:r>
          </a:p>
        </p:txBody>
      </p:sp>
    </p:spTree>
    <p:extLst>
      <p:ext uri="{BB962C8B-B14F-4D97-AF65-F5344CB8AC3E}">
        <p14:creationId xmlns:p14="http://schemas.microsoft.com/office/powerpoint/2010/main" val="1076138307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103B461-323C-4912-BFFD-C375826620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820763" y="4214520"/>
            <a:ext cx="3180648" cy="4563724"/>
            <a:chOff x="9206969" y="2963333"/>
            <a:chExt cx="2981858" cy="32088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BC21318-F4F4-4524-95D1-6B7FE0A788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9FFA8E5-974F-409E-89C6-E185BD9093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384E2B1-7008-45EE-9F2E-FEF3A08978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4563410-7FE9-4955-89C6-0FB9326CD3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AD14C0E-D5DF-4BDC-BD92-642CFF1801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5C6ACA56-9AD4-4EE6-8F38-8C18968AC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solidFill>
            <a:srgbClr val="473C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E655210-4EEB-44D9-B394-6FB4139BFC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812" y="682752"/>
            <a:ext cx="11987175" cy="8388096"/>
          </a:xfrm>
          <a:prstGeom prst="rect">
            <a:avLst/>
          </a:prstGeom>
          <a:solidFill>
            <a:srgbClr val="FFFFFF"/>
          </a:solidFill>
          <a:ln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9E1B261-6FBA-1315-397B-E7FF0B58F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585" y="687997"/>
            <a:ext cx="10039343" cy="838285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013CC49-87E3-F695-DECA-2EB139ACA31B}"/>
              </a:ext>
            </a:extLst>
          </p:cNvPr>
          <p:cNvSpPr/>
          <p:nvPr/>
        </p:nvSpPr>
        <p:spPr>
          <a:xfrm>
            <a:off x="3650007" y="103049"/>
            <a:ext cx="60657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dirty="0" err="1"/>
              <a:t>Juin</a:t>
            </a:r>
            <a:r>
              <a:rPr lang="en-US" sz="3200" dirty="0"/>
              <a:t> 2022 (RAPPEL)</a:t>
            </a:r>
          </a:p>
        </p:txBody>
      </p:sp>
    </p:spTree>
    <p:extLst>
      <p:ext uri="{BB962C8B-B14F-4D97-AF65-F5344CB8AC3E}">
        <p14:creationId xmlns:p14="http://schemas.microsoft.com/office/powerpoint/2010/main" val="3094182374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A5672D4-8188-4D3B-A187-3A7F05FD0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0" y="857249"/>
            <a:ext cx="12026900" cy="6904991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181 articles </a:t>
            </a:r>
            <a:r>
              <a:rPr lang="en-US" dirty="0" err="1"/>
              <a:t>publiés</a:t>
            </a:r>
            <a:r>
              <a:rPr lang="en-US" dirty="0"/>
              <a:t> (Merci Willy !)</a:t>
            </a:r>
          </a:p>
          <a:p>
            <a:pPr>
              <a:spcAft>
                <a:spcPts val="600"/>
              </a:spcAft>
            </a:pPr>
            <a:endParaRPr lang="en-US" dirty="0"/>
          </a:p>
          <a:p>
            <a:pPr lvl="1">
              <a:spcAft>
                <a:spcPts val="600"/>
              </a:spcAft>
            </a:pPr>
            <a:endParaRPr lang="en-US" dirty="0"/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</a:rPr>
              <a:t>Actions 2022 : </a:t>
            </a:r>
          </a:p>
          <a:p>
            <a:pPr lvl="1">
              <a:spcAft>
                <a:spcPts val="600"/>
              </a:spcAft>
            </a:pPr>
            <a:r>
              <a:rPr lang="en-US" dirty="0" err="1">
                <a:solidFill>
                  <a:schemeClr val="tx1"/>
                </a:solidFill>
              </a:rPr>
              <a:t>transfert</a:t>
            </a:r>
            <a:r>
              <a:rPr lang="en-US" dirty="0">
                <a:solidFill>
                  <a:schemeClr val="tx1"/>
                </a:solidFill>
              </a:rPr>
              <a:t> de la maintenance technique ( effective mars 2023)</a:t>
            </a:r>
          </a:p>
          <a:p>
            <a:pPr lvl="1">
              <a:spcAft>
                <a:spcPts val="600"/>
              </a:spcAft>
            </a:pPr>
            <a:endParaRPr lang="en-US" dirty="0"/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</a:rPr>
              <a:t>A faire 2023</a:t>
            </a:r>
          </a:p>
          <a:p>
            <a:pPr lvl="1"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</a:rPr>
              <a:t>Boutons de partage</a:t>
            </a:r>
          </a:p>
          <a:p>
            <a:pPr lvl="1">
              <a:spcAft>
                <a:spcPts val="600"/>
              </a:spcAft>
            </a:pPr>
            <a:r>
              <a:rPr lang="en-US" dirty="0" err="1">
                <a:solidFill>
                  <a:schemeClr val="tx1"/>
                </a:solidFill>
              </a:rPr>
              <a:t>Calendrier</a:t>
            </a:r>
            <a:endParaRPr lang="en-US" dirty="0">
              <a:solidFill>
                <a:schemeClr val="tx1"/>
              </a:solidFill>
            </a:endParaRPr>
          </a:p>
          <a:p>
            <a:pPr lvl="1"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</a:rPr>
              <a:t>Remise à </a:t>
            </a:r>
            <a:r>
              <a:rPr lang="en-US" dirty="0" err="1">
                <a:solidFill>
                  <a:schemeClr val="tx1"/>
                </a:solidFill>
              </a:rPr>
              <a:t>niveau</a:t>
            </a:r>
            <a:r>
              <a:rPr lang="en-US" dirty="0">
                <a:solidFill>
                  <a:schemeClr val="tx1"/>
                </a:solidFill>
              </a:rPr>
              <a:t> technique (</a:t>
            </a:r>
            <a:r>
              <a:rPr lang="en-US" dirty="0" err="1">
                <a:solidFill>
                  <a:schemeClr val="tx1"/>
                </a:solidFill>
              </a:rPr>
              <a:t>sécurité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pPr lvl="1">
              <a:spcAft>
                <a:spcPts val="600"/>
              </a:spcAft>
            </a:pPr>
            <a:r>
              <a:rPr lang="en-US" dirty="0" err="1">
                <a:solidFill>
                  <a:schemeClr val="tx1"/>
                </a:solidFill>
              </a:rPr>
              <a:t>Reconnecter</a:t>
            </a:r>
            <a:r>
              <a:rPr lang="en-US" dirty="0">
                <a:solidFill>
                  <a:schemeClr val="tx1"/>
                </a:solidFill>
              </a:rPr>
              <a:t> google analytics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DC75E87-8397-41B3-AF16-6F5199D35A6B}"/>
              </a:ext>
            </a:extLst>
          </p:cNvPr>
          <p:cNvSpPr/>
          <p:nvPr/>
        </p:nvSpPr>
        <p:spPr>
          <a:xfrm>
            <a:off x="3532558" y="9976"/>
            <a:ext cx="32640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sz="3600" dirty="0"/>
              <a:t>Site Arisal.org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DFA667A-DF2A-4654-A1C7-F450CEA2C26B}"/>
              </a:ext>
            </a:extLst>
          </p:cNvPr>
          <p:cNvSpPr/>
          <p:nvPr/>
        </p:nvSpPr>
        <p:spPr>
          <a:xfrm>
            <a:off x="0" y="9384677"/>
            <a:ext cx="13001409" cy="417095"/>
          </a:xfrm>
          <a:prstGeom prst="rect">
            <a:avLst/>
          </a:prstGeom>
          <a:solidFill>
            <a:schemeClr val="tx1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IESF – Alsace (ARISAL) – AG 18.03.2023</a:t>
            </a:r>
          </a:p>
        </p:txBody>
      </p:sp>
    </p:spTree>
    <p:extLst>
      <p:ext uri="{BB962C8B-B14F-4D97-AF65-F5344CB8AC3E}">
        <p14:creationId xmlns:p14="http://schemas.microsoft.com/office/powerpoint/2010/main" val="3001202260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9">
            <a:extLst>
              <a:ext uri="{FF2B5EF4-FFF2-40B4-BE49-F238E27FC236}">
                <a16:creationId xmlns:a16="http://schemas.microsoft.com/office/drawing/2014/main" id="{12D8CD66-6E34-4232-868C-F61EC84AF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820763" y="4214520"/>
            <a:ext cx="3180648" cy="4563724"/>
            <a:chOff x="9206969" y="2963333"/>
            <a:chExt cx="2981858" cy="32088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A1EDB24-D25E-4498-9742-07355DA2B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E5C3020-0F81-4919-9D1F-B6ED9A835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3ECD783-8E88-4D10-99BD-C579F0CA2A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9EDE005-2618-4634-B693-DAB7F60138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4252634-CD2F-416D-80D4-1C184472B0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2" name="Rectangle 16">
            <a:extLst>
              <a:ext uri="{FF2B5EF4-FFF2-40B4-BE49-F238E27FC236}">
                <a16:creationId xmlns:a16="http://schemas.microsoft.com/office/drawing/2014/main" id="{43F8250A-B5BC-48E8-9E34-320C6AB613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Snip Diagonal Corner Rectangle 24">
            <a:extLst>
              <a:ext uri="{FF2B5EF4-FFF2-40B4-BE49-F238E27FC236}">
                <a16:creationId xmlns:a16="http://schemas.microsoft.com/office/drawing/2014/main" id="{A2829537-8D6E-4F27-8454-8F19BEA8C1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0110" y="882804"/>
            <a:ext cx="11664580" cy="7519059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63831DE-6485-0581-64AD-ADB5D234AC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93" r="22605" b="-1"/>
          <a:stretch/>
        </p:blipFill>
        <p:spPr>
          <a:xfrm>
            <a:off x="845312" y="1118033"/>
            <a:ext cx="11314176" cy="7048601"/>
          </a:xfrm>
          <a:custGeom>
            <a:avLst/>
            <a:gdLst/>
            <a:ahLst/>
            <a:cxnLst/>
            <a:rect l="l" t="t" r="r" b="b"/>
            <a:pathLst>
              <a:path w="10607040" h="4956048">
                <a:moveTo>
                  <a:pt x="497480" y="0"/>
                </a:moveTo>
                <a:lnTo>
                  <a:pt x="10607040" y="0"/>
                </a:lnTo>
                <a:lnTo>
                  <a:pt x="10607040" y="4485407"/>
                </a:lnTo>
                <a:lnTo>
                  <a:pt x="10131692" y="4956048"/>
                </a:lnTo>
                <a:lnTo>
                  <a:pt x="0" y="4956048"/>
                </a:lnTo>
                <a:lnTo>
                  <a:pt x="0" y="492554"/>
                </a:lnTo>
                <a:close/>
              </a:path>
            </a:pathLst>
          </a:cu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3852A69-50F7-1DA5-3078-1EB77824DE60}"/>
              </a:ext>
            </a:extLst>
          </p:cNvPr>
          <p:cNvSpPr/>
          <p:nvPr/>
        </p:nvSpPr>
        <p:spPr>
          <a:xfrm>
            <a:off x="1890400" y="75043"/>
            <a:ext cx="92240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sz="3600" dirty="0"/>
              <a:t>Notre nouvelle </a:t>
            </a:r>
            <a:r>
              <a:rPr lang="en-US" sz="3600" dirty="0" err="1"/>
              <a:t>agence</a:t>
            </a:r>
            <a:r>
              <a:rPr lang="en-US" sz="3600" dirty="0"/>
              <a:t> : ANANAS Studio</a:t>
            </a:r>
          </a:p>
        </p:txBody>
      </p:sp>
    </p:spTree>
    <p:extLst>
      <p:ext uri="{BB962C8B-B14F-4D97-AF65-F5344CB8AC3E}">
        <p14:creationId xmlns:p14="http://schemas.microsoft.com/office/powerpoint/2010/main" val="395949563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A5672D4-8188-4D3B-A187-3A7F05FD0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7693" y="353888"/>
            <a:ext cx="8463578" cy="128236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32 689pages </a:t>
            </a:r>
            <a:r>
              <a:rPr lang="en-US" dirty="0" err="1"/>
              <a:t>vues</a:t>
            </a:r>
            <a:r>
              <a:rPr lang="en-US" dirty="0"/>
              <a:t>, (24 315 </a:t>
            </a:r>
            <a:r>
              <a:rPr lang="en-US" dirty="0" err="1"/>
              <a:t>en</a:t>
            </a:r>
            <a:r>
              <a:rPr lang="en-US" dirty="0"/>
              <a:t> 2020)</a:t>
            </a:r>
          </a:p>
          <a:p>
            <a:pPr>
              <a:spcAft>
                <a:spcPts val="600"/>
              </a:spcAft>
            </a:pPr>
            <a:r>
              <a:rPr lang="en-US" dirty="0"/>
              <a:t>12 110 </a:t>
            </a:r>
            <a:r>
              <a:rPr lang="en-US" dirty="0" err="1"/>
              <a:t>utilisateurs</a:t>
            </a:r>
            <a:r>
              <a:rPr lang="en-US" dirty="0"/>
              <a:t> (8 350 </a:t>
            </a:r>
            <a:r>
              <a:rPr lang="en-US" dirty="0" err="1"/>
              <a:t>en</a:t>
            </a:r>
            <a:r>
              <a:rPr lang="en-US" dirty="0"/>
              <a:t> 2020)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DC75E87-8397-41B3-AF16-6F5199D35A6B}"/>
              </a:ext>
            </a:extLst>
          </p:cNvPr>
          <p:cNvSpPr/>
          <p:nvPr/>
        </p:nvSpPr>
        <p:spPr>
          <a:xfrm>
            <a:off x="9180323" y="144407"/>
            <a:ext cx="32383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sz="3600" dirty="0"/>
              <a:t>Site arisal.org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DFA667A-DF2A-4654-A1C7-F450CEA2C26B}"/>
              </a:ext>
            </a:extLst>
          </p:cNvPr>
          <p:cNvSpPr/>
          <p:nvPr/>
        </p:nvSpPr>
        <p:spPr>
          <a:xfrm>
            <a:off x="0" y="9384677"/>
            <a:ext cx="13001409" cy="417095"/>
          </a:xfrm>
          <a:prstGeom prst="rect">
            <a:avLst/>
          </a:prstGeom>
          <a:solidFill>
            <a:schemeClr val="tx1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IESF – Alsace (ARISAL) – AG 18.03.2023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B0AD24A-6BBC-4EDE-AF7C-6C55A76B5A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578"/>
          <a:stretch/>
        </p:blipFill>
        <p:spPr>
          <a:xfrm>
            <a:off x="357693" y="2306615"/>
            <a:ext cx="3926541" cy="706853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75A3020-D1B7-EE9B-5498-9D37F8AA11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1751" y="2316141"/>
            <a:ext cx="7763958" cy="7059010"/>
          </a:xfrm>
          <a:prstGeom prst="rect">
            <a:avLst/>
          </a:prstGeom>
        </p:spPr>
      </p:pic>
      <p:sp>
        <p:nvSpPr>
          <p:cNvPr id="10" name="Rapport financier">
            <a:extLst>
              <a:ext uri="{FF2B5EF4-FFF2-40B4-BE49-F238E27FC236}">
                <a16:creationId xmlns:a16="http://schemas.microsoft.com/office/drawing/2014/main" id="{6F6B7287-425C-5B23-C2CB-4094E4E12D1A}"/>
              </a:ext>
            </a:extLst>
          </p:cNvPr>
          <p:cNvSpPr txBox="1">
            <a:spLocks/>
          </p:cNvSpPr>
          <p:nvPr/>
        </p:nvSpPr>
        <p:spPr>
          <a:xfrm>
            <a:off x="8611432" y="1820225"/>
            <a:ext cx="1560653" cy="48639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650230" rtl="0" eaLnBrk="1" latinLnBrk="0" hangingPunct="1">
              <a:spcBef>
                <a:spcPct val="0"/>
              </a:spcBef>
              <a:buNone/>
              <a:defRPr sz="4551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b="1" dirty="0"/>
              <a:t>2022</a:t>
            </a:r>
          </a:p>
        </p:txBody>
      </p:sp>
      <p:sp>
        <p:nvSpPr>
          <p:cNvPr id="11" name="Rapport financier">
            <a:extLst>
              <a:ext uri="{FF2B5EF4-FFF2-40B4-BE49-F238E27FC236}">
                <a16:creationId xmlns:a16="http://schemas.microsoft.com/office/drawing/2014/main" id="{6AC27641-6CAC-1819-0DC8-AFED2E088ACA}"/>
              </a:ext>
            </a:extLst>
          </p:cNvPr>
          <p:cNvSpPr txBox="1">
            <a:spLocks/>
          </p:cNvSpPr>
          <p:nvPr/>
        </p:nvSpPr>
        <p:spPr>
          <a:xfrm>
            <a:off x="1971905" y="1938672"/>
            <a:ext cx="1560653" cy="48639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650230" rtl="0" eaLnBrk="1" latinLnBrk="0" hangingPunct="1">
              <a:spcBef>
                <a:spcPct val="0"/>
              </a:spcBef>
              <a:buNone/>
              <a:defRPr sz="4551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b="1" dirty="0"/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3130472695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Rapport financier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b="1" dirty="0"/>
              <a:t>Rapport financier</a:t>
            </a:r>
            <a:r>
              <a:rPr lang="fr-FR" b="1" dirty="0"/>
              <a:t> </a:t>
            </a:r>
            <a:br>
              <a:rPr lang="fr-FR" b="1" dirty="0"/>
            </a:br>
            <a:r>
              <a:rPr lang="fr-FR" b="1" dirty="0"/>
              <a:t>Exercice 2022</a:t>
            </a:r>
            <a:endParaRPr b="1" dirty="0"/>
          </a:p>
        </p:txBody>
      </p:sp>
      <p:sp>
        <p:nvSpPr>
          <p:cNvPr id="132" name="Sylvain Lecler"/>
          <p:cNvSpPr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b="1" dirty="0"/>
              <a:t>Trésorier : </a:t>
            </a:r>
            <a:r>
              <a:rPr dirty="0"/>
              <a:t>Sylvain Lecler</a:t>
            </a:r>
            <a:endParaRPr lang="fr-FR" dirty="0"/>
          </a:p>
          <a:p>
            <a:r>
              <a:rPr lang="fr-FR" b="1" dirty="0"/>
              <a:t>Trésorier-adjoint : </a:t>
            </a:r>
            <a:r>
              <a:rPr lang="fr-FR" dirty="0"/>
              <a:t>René Huber</a:t>
            </a:r>
            <a:endParaRPr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1" y="548640"/>
            <a:ext cx="3048000" cy="15240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520738B-1A9F-784B-A480-B2F693D49452}"/>
              </a:ext>
            </a:extLst>
          </p:cNvPr>
          <p:cNvSpPr/>
          <p:nvPr/>
        </p:nvSpPr>
        <p:spPr>
          <a:xfrm>
            <a:off x="0" y="9384677"/>
            <a:ext cx="13001409" cy="417095"/>
          </a:xfrm>
          <a:prstGeom prst="rect">
            <a:avLst/>
          </a:prstGeom>
          <a:solidFill>
            <a:schemeClr val="tx1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IESF – Alsace (ARISAL) – AG 18.03.2023</a:t>
            </a:r>
          </a:p>
        </p:txBody>
      </p:sp>
    </p:spTree>
    <p:extLst>
      <p:ext uri="{BB962C8B-B14F-4D97-AF65-F5344CB8AC3E}">
        <p14:creationId xmlns:p14="http://schemas.microsoft.com/office/powerpoint/2010/main" val="3266225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8F1EF17D-1B70-428C-8A8A-A2C5B390E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820763" y="4214520"/>
            <a:ext cx="3180648" cy="4563724"/>
            <a:chOff x="9206969" y="2963333"/>
            <a:chExt cx="2981858" cy="3208867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12FAEDF3-CEC8-4BF6-8EA7-4079C4718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398DB8F4-CD77-4FCC-8544-ADE8B478C1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2202DFE-039D-48E4-8536-FA30F2489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81F05E26-510E-4164-83C7-28E4FE9D7E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E632161A-50D4-4D96-887A-98FC920931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BADDD09E-8094-4188-9090-C1C7840FE7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3A68BEC-7922-43DD-ADFB-1AA0AAC02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3969" y="900856"/>
            <a:ext cx="4485337" cy="214338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/>
            <a:r>
              <a:rPr lang="en-US" sz="4000" dirty="0"/>
              <a:t>Validation du PV de </a:t>
            </a:r>
            <a:r>
              <a:rPr lang="en-US" sz="4000" dirty="0" err="1"/>
              <a:t>l’AG</a:t>
            </a:r>
            <a:r>
              <a:rPr lang="en-US" sz="4000" dirty="0"/>
              <a:t> 2022</a:t>
            </a:r>
          </a:p>
        </p:txBody>
      </p:sp>
      <p:sp>
        <p:nvSpPr>
          <p:cNvPr id="40" name="Snip Diagonal Corner Rectangle 24">
            <a:extLst>
              <a:ext uri="{FF2B5EF4-FFF2-40B4-BE49-F238E27FC236}">
                <a16:creationId xmlns:a16="http://schemas.microsoft.com/office/drawing/2014/main" id="{C58F6CE0-025D-40A5-AEF1-00954E3F98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266" y="882804"/>
            <a:ext cx="5478566" cy="7519059"/>
          </a:xfrm>
          <a:prstGeom prst="snip2DiagRect">
            <a:avLst>
              <a:gd name="adj1" fmla="val 9954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D919F1A-770B-4E77-8DFA-973042AAA3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55" b="3"/>
          <a:stretch/>
        </p:blipFill>
        <p:spPr>
          <a:xfrm>
            <a:off x="850352" y="1118033"/>
            <a:ext cx="5130393" cy="7048601"/>
          </a:xfrm>
          <a:custGeom>
            <a:avLst/>
            <a:gdLst/>
            <a:ahLst/>
            <a:cxnLst/>
            <a:rect l="l" t="t" r="r" b="b"/>
            <a:pathLst>
              <a:path w="4809744" h="4956048">
                <a:moveTo>
                  <a:pt x="478762" y="0"/>
                </a:moveTo>
                <a:lnTo>
                  <a:pt x="4809744" y="0"/>
                </a:lnTo>
                <a:lnTo>
                  <a:pt x="4809744" y="4477286"/>
                </a:lnTo>
                <a:lnTo>
                  <a:pt x="4330982" y="4956048"/>
                </a:lnTo>
                <a:lnTo>
                  <a:pt x="0" y="4956048"/>
                </a:lnTo>
                <a:lnTo>
                  <a:pt x="0" y="478762"/>
                </a:lnTo>
                <a:close/>
              </a:path>
            </a:pathLst>
          </a:cu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D8025A22-9C86-4108-A289-BD5650A8E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820763" y="4214520"/>
            <a:ext cx="3180648" cy="4563724"/>
            <a:chOff x="9206969" y="2963333"/>
            <a:chExt cx="2981858" cy="3208867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59A3623F-EF59-4F0B-9030-79CB7F9950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9EBD0F53-A43D-414A-8653-E9F1D36103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908661C0-6128-4F64-8EDF-2D73D5F476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C8AFEF08-AFBA-4125-B170-D3EB3E11DB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AA0E13BF-B4CA-4B20-A5DD-50ABBAEC7B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4C51DB7E-ACE0-43A3-B3E3-9834D7EB8F0E}"/>
              </a:ext>
            </a:extLst>
          </p:cNvPr>
          <p:cNvSpPr/>
          <p:nvPr/>
        </p:nvSpPr>
        <p:spPr>
          <a:xfrm>
            <a:off x="0" y="9400719"/>
            <a:ext cx="13001409" cy="417095"/>
          </a:xfrm>
          <a:prstGeom prst="rect">
            <a:avLst/>
          </a:prstGeom>
          <a:solidFill>
            <a:schemeClr val="tx1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IESF – Alsace (ARISAL) – AG 18.03.2023</a:t>
            </a:r>
          </a:p>
        </p:txBody>
      </p:sp>
    </p:spTree>
    <p:extLst>
      <p:ext uri="{BB962C8B-B14F-4D97-AF65-F5344CB8AC3E}">
        <p14:creationId xmlns:p14="http://schemas.microsoft.com/office/powerpoint/2010/main" val="38717063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Rapport financier"/>
          <p:cNvSpPr>
            <a:spLocks noGrp="1"/>
          </p:cNvSpPr>
          <p:nvPr>
            <p:ph type="ctrTitle"/>
          </p:nvPr>
        </p:nvSpPr>
        <p:spPr>
          <a:xfrm>
            <a:off x="3048000" y="-14415"/>
            <a:ext cx="11054080" cy="1518480"/>
          </a:xfrm>
          <a:prstGeom prst="rect">
            <a:avLst/>
          </a:prstGeom>
        </p:spPr>
        <p:txBody>
          <a:bodyPr/>
          <a:lstStyle/>
          <a:p>
            <a:r>
              <a:rPr lang="fr-FR" b="1" dirty="0"/>
              <a:t>ADHERENTS</a:t>
            </a:r>
            <a:endParaRPr b="1" dirty="0"/>
          </a:p>
        </p:txBody>
      </p:sp>
      <p:sp>
        <p:nvSpPr>
          <p:cNvPr id="132" name="Sylvain Lecler"/>
          <p:cNvSpPr>
            <a:spLocks noGrp="1"/>
          </p:cNvSpPr>
          <p:nvPr>
            <p:ph type="subTitle" sz="quarter" idx="1"/>
          </p:nvPr>
        </p:nvSpPr>
        <p:spPr>
          <a:xfrm>
            <a:off x="777240" y="1965960"/>
            <a:ext cx="5349240" cy="443484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fr-FR" b="1" dirty="0">
                <a:solidFill>
                  <a:schemeClr val="tx1"/>
                </a:solidFill>
              </a:rPr>
              <a:t>Nouveaux : </a:t>
            </a:r>
          </a:p>
          <a:p>
            <a:r>
              <a:rPr lang="fr-FR" b="1" dirty="0">
                <a:solidFill>
                  <a:schemeClr val="tx1"/>
                </a:solidFill>
              </a:rPr>
              <a:t>Mme	AUVERT 	Marine</a:t>
            </a:r>
          </a:p>
          <a:p>
            <a:r>
              <a:rPr lang="fr-FR" b="1" dirty="0">
                <a:solidFill>
                  <a:schemeClr val="tx1"/>
                </a:solidFill>
              </a:rPr>
              <a:t>M.	BAUDOUIN	</a:t>
            </a:r>
            <a:r>
              <a:rPr lang="fr-FR" b="1" dirty="0" err="1">
                <a:solidFill>
                  <a:schemeClr val="tx1"/>
                </a:solidFill>
              </a:rPr>
              <a:t>Dillmann</a:t>
            </a:r>
            <a:endParaRPr lang="fr-FR" b="1" dirty="0">
              <a:solidFill>
                <a:schemeClr val="tx1"/>
              </a:solidFill>
            </a:endParaRPr>
          </a:p>
          <a:p>
            <a:r>
              <a:rPr lang="fr-FR" b="1" dirty="0">
                <a:solidFill>
                  <a:schemeClr val="tx1"/>
                </a:solidFill>
              </a:rPr>
              <a:t>M.	DZIOMBA	Bernard</a:t>
            </a:r>
          </a:p>
          <a:p>
            <a:r>
              <a:rPr lang="fr-FR" b="1" dirty="0">
                <a:solidFill>
                  <a:schemeClr val="tx1"/>
                </a:solidFill>
              </a:rPr>
              <a:t>M.	KETTENER	Daniel</a:t>
            </a:r>
          </a:p>
          <a:p>
            <a:r>
              <a:rPr lang="fr-FR" b="1" dirty="0">
                <a:solidFill>
                  <a:schemeClr val="tx1"/>
                </a:solidFill>
              </a:rPr>
              <a:t>M.	</a:t>
            </a:r>
            <a:r>
              <a:rPr lang="fr-FR" b="1" dirty="0" err="1">
                <a:solidFill>
                  <a:schemeClr val="tx1"/>
                </a:solidFill>
              </a:rPr>
              <a:t>KöNIG</a:t>
            </a:r>
            <a:r>
              <a:rPr lang="fr-FR" b="1" dirty="0">
                <a:solidFill>
                  <a:schemeClr val="tx1"/>
                </a:solidFill>
              </a:rPr>
              <a:t>	Lothar</a:t>
            </a:r>
          </a:p>
          <a:p>
            <a:r>
              <a:rPr lang="fr-FR" b="1" dirty="0">
                <a:solidFill>
                  <a:schemeClr val="tx1"/>
                </a:solidFill>
              </a:rPr>
              <a:t>Mme	DEMAY	Martine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48000" cy="15240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0998FE0-D4C4-D340-B415-8ADD811421CF}"/>
              </a:ext>
            </a:extLst>
          </p:cNvPr>
          <p:cNvSpPr/>
          <p:nvPr/>
        </p:nvSpPr>
        <p:spPr>
          <a:xfrm>
            <a:off x="0" y="9384677"/>
            <a:ext cx="13001409" cy="417095"/>
          </a:xfrm>
          <a:prstGeom prst="rect">
            <a:avLst/>
          </a:prstGeom>
          <a:solidFill>
            <a:schemeClr val="tx1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IESF – Alsace (ARISAL) – AG 18.03.2023</a:t>
            </a:r>
          </a:p>
        </p:txBody>
      </p:sp>
      <p:sp>
        <p:nvSpPr>
          <p:cNvPr id="4" name="Sylvain Lecler">
            <a:extLst>
              <a:ext uri="{FF2B5EF4-FFF2-40B4-BE49-F238E27FC236}">
                <a16:creationId xmlns:a16="http://schemas.microsoft.com/office/drawing/2014/main" id="{9E46D620-03D4-187E-BF4C-712B84CA8965}"/>
              </a:ext>
            </a:extLst>
          </p:cNvPr>
          <p:cNvSpPr txBox="1">
            <a:spLocks/>
          </p:cNvSpPr>
          <p:nvPr/>
        </p:nvSpPr>
        <p:spPr>
          <a:xfrm>
            <a:off x="6500704" y="1935480"/>
            <a:ext cx="6072296" cy="69037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650230" rtl="0" eaLnBrk="1" latinLnBrk="0" hangingPunct="1">
              <a:spcBef>
                <a:spcPct val="20000"/>
              </a:spcBef>
              <a:spcAft>
                <a:spcPts val="853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844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650230" indent="0" algn="ctr" defTabSz="650230" rtl="0" eaLnBrk="1" latinLnBrk="0" hangingPunct="1">
              <a:spcBef>
                <a:spcPct val="20000"/>
              </a:spcBef>
              <a:spcAft>
                <a:spcPts val="853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56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300460" indent="0" algn="ctr" defTabSz="650230" rtl="0" eaLnBrk="1" latinLnBrk="0" hangingPunct="1">
              <a:spcBef>
                <a:spcPct val="20000"/>
              </a:spcBef>
              <a:spcAft>
                <a:spcPts val="853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276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950690" indent="0" algn="ctr" defTabSz="650230" rtl="0" eaLnBrk="1" latinLnBrk="0" hangingPunct="1">
              <a:spcBef>
                <a:spcPct val="20000"/>
              </a:spcBef>
              <a:spcAft>
                <a:spcPts val="853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991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600919" indent="0" algn="ctr" defTabSz="650230" rtl="0" eaLnBrk="1" latinLnBrk="0" hangingPunct="1">
              <a:spcBef>
                <a:spcPct val="20000"/>
              </a:spcBef>
              <a:spcAft>
                <a:spcPts val="853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991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3251149" indent="0" algn="ctr" defTabSz="650230" rtl="0" eaLnBrk="1" latinLnBrk="0" hangingPunct="1">
              <a:spcBef>
                <a:spcPct val="20000"/>
              </a:spcBef>
              <a:spcAft>
                <a:spcPts val="853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991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3901379" indent="0" algn="ctr" defTabSz="650230" rtl="0" eaLnBrk="1" latinLnBrk="0" hangingPunct="1">
              <a:spcBef>
                <a:spcPct val="20000"/>
              </a:spcBef>
              <a:spcAft>
                <a:spcPts val="853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991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4551609" indent="0" algn="ctr" defTabSz="650230" rtl="0" eaLnBrk="1" latinLnBrk="0" hangingPunct="1">
              <a:spcBef>
                <a:spcPct val="20000"/>
              </a:spcBef>
              <a:spcAft>
                <a:spcPts val="853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991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5201839" indent="0" algn="ctr" defTabSz="650230" rtl="0" eaLnBrk="1" latinLnBrk="0" hangingPunct="1">
              <a:spcBef>
                <a:spcPct val="20000"/>
              </a:spcBef>
              <a:spcAft>
                <a:spcPts val="853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991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>
                <a:solidFill>
                  <a:schemeClr val="tx1"/>
                </a:solidFill>
              </a:rPr>
              <a:t>Retours : </a:t>
            </a:r>
          </a:p>
          <a:p>
            <a:r>
              <a:rPr lang="fr-FR" b="1" dirty="0">
                <a:solidFill>
                  <a:schemeClr val="tx1"/>
                </a:solidFill>
              </a:rPr>
              <a:t>M.	JEANNOT Philippe (2016)</a:t>
            </a:r>
          </a:p>
          <a:p>
            <a:r>
              <a:rPr lang="fr-FR" b="1" dirty="0">
                <a:solidFill>
                  <a:schemeClr val="tx1"/>
                </a:solidFill>
              </a:rPr>
              <a:t>M.	MUTSCHLER Jean-Claude (2018)</a:t>
            </a:r>
          </a:p>
          <a:p>
            <a:r>
              <a:rPr lang="fr-FR" b="1" dirty="0">
                <a:solidFill>
                  <a:schemeClr val="tx1"/>
                </a:solidFill>
              </a:rPr>
              <a:t>M.	NASS Marc (2016)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8C7D907-56ED-781D-9E7D-2975E3B6875D}"/>
              </a:ext>
            </a:extLst>
          </p:cNvPr>
          <p:cNvSpPr txBox="1"/>
          <p:nvPr/>
        </p:nvSpPr>
        <p:spPr>
          <a:xfrm>
            <a:off x="777240" y="7354129"/>
            <a:ext cx="754105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200" b="1" dirty="0"/>
              <a:t>Démissions / décès : 1, </a:t>
            </a:r>
          </a:p>
          <a:p>
            <a:r>
              <a:rPr lang="fr-FR" sz="3200" b="1" dirty="0"/>
              <a:t>retard 2022 : 12</a:t>
            </a:r>
          </a:p>
        </p:txBody>
      </p:sp>
    </p:spTree>
    <p:extLst>
      <p:ext uri="{BB962C8B-B14F-4D97-AF65-F5344CB8AC3E}">
        <p14:creationId xmlns:p14="http://schemas.microsoft.com/office/powerpoint/2010/main" val="39463744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Rapport financier"/>
          <p:cNvSpPr>
            <a:spLocks noGrp="1"/>
          </p:cNvSpPr>
          <p:nvPr>
            <p:ph type="ctrTitle"/>
          </p:nvPr>
        </p:nvSpPr>
        <p:spPr>
          <a:xfrm>
            <a:off x="3792220" y="98562"/>
            <a:ext cx="11054080" cy="1518480"/>
          </a:xfrm>
          <a:prstGeom prst="rect">
            <a:avLst/>
          </a:prstGeom>
        </p:spPr>
        <p:txBody>
          <a:bodyPr/>
          <a:lstStyle/>
          <a:p>
            <a:r>
              <a:rPr lang="fr-FR" b="1" dirty="0"/>
              <a:t>Groupements</a:t>
            </a:r>
            <a:endParaRPr b="1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48000" cy="152400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24000" y="1891666"/>
            <a:ext cx="9883984" cy="5796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413" dirty="0"/>
              <a:t>ENSAM (67)</a:t>
            </a:r>
          </a:p>
          <a:p>
            <a:r>
              <a:rPr lang="fr-FR" sz="3413" dirty="0"/>
              <a:t>Ecoles des Mines – (</a:t>
            </a:r>
            <a:r>
              <a:rPr lang="fr-FR" sz="3413" dirty="0" err="1"/>
              <a:t>Intermines</a:t>
            </a:r>
            <a:r>
              <a:rPr lang="fr-FR" sz="3413" dirty="0"/>
              <a:t> Alsace)</a:t>
            </a:r>
          </a:p>
          <a:p>
            <a:r>
              <a:rPr lang="fr-FR" sz="3200" dirty="0" err="1"/>
              <a:t>ENSCMu</a:t>
            </a:r>
            <a:r>
              <a:rPr lang="fr-FR" sz="3200" dirty="0"/>
              <a:t> (Chimie Mulhouse)</a:t>
            </a:r>
          </a:p>
          <a:p>
            <a:r>
              <a:rPr lang="fr-FR" sz="3413" dirty="0"/>
              <a:t>CNAM (UNICNAM)</a:t>
            </a:r>
          </a:p>
          <a:p>
            <a:endParaRPr lang="fr-FR" sz="3413" i="1" dirty="0"/>
          </a:p>
          <a:p>
            <a:endParaRPr lang="fr-FR" sz="3413" i="1" dirty="0"/>
          </a:p>
          <a:p>
            <a:r>
              <a:rPr lang="fr-FR" sz="2800" i="1" dirty="0"/>
              <a:t>Dernière cotisation 2020 :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800" i="1" dirty="0"/>
              <a:t>IPF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800" i="1" dirty="0"/>
              <a:t>Télécom Physique Strasbourg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800" i="1" dirty="0"/>
              <a:t>ECAM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fr-FR" sz="2800" i="1" dirty="0"/>
              <a:t>ICAM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r-FR" sz="2800" i="1" dirty="0" err="1"/>
              <a:t>Centrale-Supélec</a:t>
            </a:r>
            <a:endParaRPr lang="fr-FR" sz="2800" i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6BBD80-1129-8545-9727-740601A2C2AA}"/>
              </a:ext>
            </a:extLst>
          </p:cNvPr>
          <p:cNvSpPr/>
          <p:nvPr/>
        </p:nvSpPr>
        <p:spPr>
          <a:xfrm>
            <a:off x="0" y="9384677"/>
            <a:ext cx="13001409" cy="417095"/>
          </a:xfrm>
          <a:prstGeom prst="rect">
            <a:avLst/>
          </a:prstGeom>
          <a:solidFill>
            <a:schemeClr val="tx1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IESF – Alsace (ARISAL) – AG 18.03.2023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2B45AC-6C11-42ED-810C-E34F654B7724}"/>
              </a:ext>
            </a:extLst>
          </p:cNvPr>
          <p:cNvSpPr/>
          <p:nvPr/>
        </p:nvSpPr>
        <p:spPr>
          <a:xfrm>
            <a:off x="811104" y="8334830"/>
            <a:ext cx="11379199" cy="114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413" dirty="0"/>
              <a:t>Invitation des présidents de groupements aux CA( à partir de 2023)</a:t>
            </a:r>
          </a:p>
        </p:txBody>
      </p:sp>
    </p:spTree>
    <p:extLst>
      <p:ext uri="{BB962C8B-B14F-4D97-AF65-F5344CB8AC3E}">
        <p14:creationId xmlns:p14="http://schemas.microsoft.com/office/powerpoint/2010/main" val="21992149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apport…"/>
          <p:cNvSpPr>
            <a:spLocks noGrp="1"/>
          </p:cNvSpPr>
          <p:nvPr>
            <p:ph type="ctrTitle"/>
          </p:nvPr>
        </p:nvSpPr>
        <p:spPr>
          <a:xfrm>
            <a:off x="589281" y="2815449"/>
            <a:ext cx="11948160" cy="3395698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514068">
              <a:defRPr sz="7040"/>
            </a:pPr>
            <a:r>
              <a:rPr b="1" dirty="0"/>
              <a:t>Rapport </a:t>
            </a:r>
          </a:p>
          <a:p>
            <a:pPr defTabSz="514068">
              <a:defRPr sz="7040"/>
            </a:pPr>
            <a:r>
              <a:rPr b="1" dirty="0"/>
              <a:t>des </a:t>
            </a:r>
          </a:p>
          <a:p>
            <a:pPr defTabSz="514068">
              <a:defRPr sz="7040"/>
            </a:pPr>
            <a:r>
              <a:rPr b="1" dirty="0" err="1"/>
              <a:t>Réviseurs</a:t>
            </a:r>
            <a:r>
              <a:rPr b="1" dirty="0"/>
              <a:t> aux </a:t>
            </a:r>
            <a:r>
              <a:rPr b="1" dirty="0" err="1"/>
              <a:t>Comptes</a:t>
            </a:r>
            <a:endParaRPr b="1" dirty="0"/>
          </a:p>
        </p:txBody>
      </p:sp>
      <p:sp>
        <p:nvSpPr>
          <p:cNvPr id="135" name="Commissaires aux comptes"/>
          <p:cNvSpPr>
            <a:spLocks noGrp="1"/>
          </p:cNvSpPr>
          <p:nvPr>
            <p:ph type="subTitle" sz="quarter" idx="1"/>
          </p:nvPr>
        </p:nvSpPr>
        <p:spPr>
          <a:xfrm>
            <a:off x="1625600" y="6342098"/>
            <a:ext cx="9753600" cy="2354862"/>
          </a:xfrm>
          <a:prstGeom prst="rect">
            <a:avLst/>
          </a:prstGeom>
        </p:spPr>
        <p:txBody>
          <a:bodyPr/>
          <a:lstStyle/>
          <a:p>
            <a:r>
              <a:rPr b="1" dirty="0" err="1">
                <a:solidFill>
                  <a:schemeClr val="tx1"/>
                </a:solidFill>
              </a:rPr>
              <a:t>Commissaires</a:t>
            </a:r>
            <a:r>
              <a:rPr b="1" dirty="0">
                <a:solidFill>
                  <a:schemeClr val="tx1"/>
                </a:solidFill>
              </a:rPr>
              <a:t> aux </a:t>
            </a:r>
            <a:r>
              <a:rPr b="1" dirty="0" err="1">
                <a:solidFill>
                  <a:schemeClr val="tx1"/>
                </a:solidFill>
              </a:rPr>
              <a:t>comptes</a:t>
            </a:r>
            <a:r>
              <a:rPr lang="fr-FR" b="1" dirty="0">
                <a:solidFill>
                  <a:schemeClr val="tx1"/>
                </a:solidFill>
              </a:rPr>
              <a:t> :</a:t>
            </a:r>
            <a:br>
              <a:rPr lang="fr-FR" b="1" dirty="0">
                <a:solidFill>
                  <a:schemeClr val="tx1"/>
                </a:solidFill>
              </a:rPr>
            </a:br>
            <a:r>
              <a:rPr lang="fr-FR" dirty="0">
                <a:solidFill>
                  <a:schemeClr val="tx1"/>
                </a:solidFill>
              </a:rPr>
              <a:t>Maurice FRACASSY</a:t>
            </a:r>
            <a:br>
              <a:rPr lang="fr-FR" dirty="0">
                <a:solidFill>
                  <a:schemeClr val="tx1"/>
                </a:solidFill>
              </a:rPr>
            </a:br>
            <a:r>
              <a:rPr lang="fr-FR" dirty="0">
                <a:solidFill>
                  <a:schemeClr val="tx1"/>
                </a:solidFill>
              </a:rPr>
              <a:t>Martine DEMAY</a:t>
            </a:r>
            <a:endParaRPr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1" y="548640"/>
            <a:ext cx="3048000" cy="15240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5430AEC-DB4E-8F4C-8A76-19B783A8157C}"/>
              </a:ext>
            </a:extLst>
          </p:cNvPr>
          <p:cNvSpPr/>
          <p:nvPr/>
        </p:nvSpPr>
        <p:spPr>
          <a:xfrm>
            <a:off x="0" y="9384677"/>
            <a:ext cx="13001409" cy="417095"/>
          </a:xfrm>
          <a:prstGeom prst="rect">
            <a:avLst/>
          </a:prstGeom>
          <a:solidFill>
            <a:schemeClr val="tx1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IESF – Alsace (ARISAL) – AG 18.03.2023</a:t>
            </a:r>
          </a:p>
        </p:txBody>
      </p:sp>
    </p:spTree>
    <p:extLst>
      <p:ext uri="{BB962C8B-B14F-4D97-AF65-F5344CB8AC3E}">
        <p14:creationId xmlns:p14="http://schemas.microsoft.com/office/powerpoint/2010/main" val="32566308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apport…"/>
          <p:cNvSpPr>
            <a:spLocks noGrp="1"/>
          </p:cNvSpPr>
          <p:nvPr>
            <p:ph type="ctrTitle"/>
          </p:nvPr>
        </p:nvSpPr>
        <p:spPr>
          <a:xfrm>
            <a:off x="975361" y="2521938"/>
            <a:ext cx="11948160" cy="2354862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514068">
              <a:defRPr sz="7040"/>
            </a:pPr>
            <a:r>
              <a:rPr lang="fr-FR" b="1" dirty="0"/>
              <a:t>Renouvellement des</a:t>
            </a:r>
            <a:endParaRPr b="1" dirty="0"/>
          </a:p>
          <a:p>
            <a:pPr defTabSz="514068">
              <a:defRPr sz="7040"/>
            </a:pPr>
            <a:r>
              <a:rPr b="1" dirty="0" err="1"/>
              <a:t>Réviseurs</a:t>
            </a:r>
            <a:r>
              <a:rPr b="1" dirty="0"/>
              <a:t> aux </a:t>
            </a:r>
            <a:r>
              <a:rPr b="1" dirty="0" err="1"/>
              <a:t>Comptes</a:t>
            </a:r>
            <a:endParaRPr b="1" dirty="0"/>
          </a:p>
        </p:txBody>
      </p:sp>
      <p:sp>
        <p:nvSpPr>
          <p:cNvPr id="135" name="Commissaires aux comptes"/>
          <p:cNvSpPr>
            <a:spLocks noGrp="1"/>
          </p:cNvSpPr>
          <p:nvPr>
            <p:ph type="subTitle" sz="quarter" idx="1"/>
          </p:nvPr>
        </p:nvSpPr>
        <p:spPr>
          <a:xfrm>
            <a:off x="1625600" y="6342098"/>
            <a:ext cx="9753600" cy="2354862"/>
          </a:xfrm>
          <a:prstGeom prst="rect">
            <a:avLst/>
          </a:prstGeom>
        </p:spPr>
        <p:txBody>
          <a:bodyPr/>
          <a:lstStyle/>
          <a:p>
            <a:r>
              <a:rPr lang="fr-FR" b="1" dirty="0">
                <a:solidFill>
                  <a:schemeClr val="tx1"/>
                </a:solidFill>
              </a:rPr>
              <a:t>Proposition : réviseurs</a:t>
            </a:r>
            <a:r>
              <a:rPr b="1" dirty="0">
                <a:solidFill>
                  <a:schemeClr val="tx1"/>
                </a:solidFill>
              </a:rPr>
              <a:t> aux </a:t>
            </a:r>
            <a:r>
              <a:rPr b="1" dirty="0" err="1">
                <a:solidFill>
                  <a:schemeClr val="tx1"/>
                </a:solidFill>
              </a:rPr>
              <a:t>comptes</a:t>
            </a:r>
            <a:br>
              <a:rPr lang="fr-FR" b="1" dirty="0">
                <a:solidFill>
                  <a:schemeClr val="tx1"/>
                </a:solidFill>
              </a:rPr>
            </a:br>
            <a:r>
              <a:rPr lang="fr-FR" dirty="0">
                <a:solidFill>
                  <a:schemeClr val="tx1"/>
                </a:solidFill>
              </a:rPr>
              <a:t>Maurice FRACASSY</a:t>
            </a:r>
            <a:br>
              <a:rPr lang="fr-FR" dirty="0">
                <a:solidFill>
                  <a:schemeClr val="tx1"/>
                </a:solidFill>
              </a:rPr>
            </a:br>
            <a:r>
              <a:rPr lang="fr-FR" dirty="0">
                <a:solidFill>
                  <a:schemeClr val="tx1"/>
                </a:solidFill>
              </a:rPr>
              <a:t>Martine DEMAY</a:t>
            </a:r>
            <a:br>
              <a:rPr lang="fr-FR" dirty="0"/>
            </a:br>
            <a:endParaRPr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1" y="548640"/>
            <a:ext cx="3048000" cy="15240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374FD1D-0E9B-6745-9D97-8E52D176EE00}"/>
              </a:ext>
            </a:extLst>
          </p:cNvPr>
          <p:cNvSpPr/>
          <p:nvPr/>
        </p:nvSpPr>
        <p:spPr>
          <a:xfrm>
            <a:off x="0" y="9384677"/>
            <a:ext cx="13001409" cy="417095"/>
          </a:xfrm>
          <a:prstGeom prst="rect">
            <a:avLst/>
          </a:prstGeom>
          <a:solidFill>
            <a:schemeClr val="tx1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IESF – Alsace (ARISAL) – AG 18.03.2023</a:t>
            </a:r>
          </a:p>
        </p:txBody>
      </p:sp>
    </p:spTree>
    <p:extLst>
      <p:ext uri="{BB962C8B-B14F-4D97-AF65-F5344CB8AC3E}">
        <p14:creationId xmlns:p14="http://schemas.microsoft.com/office/powerpoint/2010/main" val="7689236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688977-317D-9541-A9C5-E5ED1FCFE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0625" y="3332172"/>
            <a:ext cx="4083549" cy="2271991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tx1"/>
                </a:solidFill>
              </a:rPr>
              <a:t> Programme d’activités 2023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38286379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7BBDFC8-32CA-96CA-395E-3A4B09752A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4334" y="7432506"/>
            <a:ext cx="3957371" cy="216010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BCEF1E7-975D-8F53-6842-EF7EBFC376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960" y="7866802"/>
            <a:ext cx="2870445" cy="1725811"/>
          </a:xfrm>
          <a:prstGeom prst="rect">
            <a:avLst/>
          </a:prstGeom>
        </p:spPr>
      </p:pic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BB4161BE-C277-7AFC-69B0-079F37BF7A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3025" y="5178201"/>
            <a:ext cx="3378680" cy="23887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2A64DB7-EACB-F065-D15E-047180D0C8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" y="108556"/>
            <a:ext cx="2747722" cy="1029810"/>
          </a:xfrm>
          <a:prstGeom prst="rect">
            <a:avLst/>
          </a:prstGeom>
        </p:spPr>
      </p:pic>
      <p:sp>
        <p:nvSpPr>
          <p:cNvPr id="8" name="ZoneTexte 9">
            <a:extLst>
              <a:ext uri="{FF2B5EF4-FFF2-40B4-BE49-F238E27FC236}">
                <a16:creationId xmlns:a16="http://schemas.microsoft.com/office/drawing/2014/main" id="{AB5F34EA-B4F9-EADC-3F43-D5FC2D6136A6}"/>
              </a:ext>
            </a:extLst>
          </p:cNvPr>
          <p:cNvSpPr txBox="1"/>
          <p:nvPr/>
        </p:nvSpPr>
        <p:spPr>
          <a:xfrm>
            <a:off x="3341076" y="36354"/>
            <a:ext cx="96103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 dirty="0"/>
              <a:t>. 2023-01 Exposition « Technologie </a:t>
            </a:r>
            <a:r>
              <a:rPr lang="fr-FR" sz="3200" dirty="0" err="1"/>
              <a:t>nf</a:t>
            </a:r>
            <a:r>
              <a:rPr lang="fr-FR" sz="3200" dirty="0"/>
              <a:t> » au Lycée Kleber (@Arts et Métiers)</a:t>
            </a:r>
          </a:p>
          <a:p>
            <a:r>
              <a:rPr lang="fr-FR" sz="3200" dirty="0"/>
              <a:t>. 2023-01-21 Prise en main de l’atelier des Métiers (@Arts et Métiers)</a:t>
            </a:r>
          </a:p>
          <a:p>
            <a:r>
              <a:rPr lang="fr-FR" sz="3200" dirty="0"/>
              <a:t>. 2023-02-06 Action PMIS au Lycée Kleber</a:t>
            </a:r>
          </a:p>
          <a:p>
            <a:r>
              <a:rPr lang="fr-FR" sz="3200" dirty="0"/>
              <a:t>. 2023 : partenariat </a:t>
            </a:r>
            <a:r>
              <a:rPr lang="fr-FR" sz="3200" dirty="0" err="1"/>
              <a:t>Kidslab</a:t>
            </a:r>
            <a:endParaRPr lang="fr-FR" sz="32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EBEDD8E-FD70-C8C9-C92B-619518E4AB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960" y="4785601"/>
            <a:ext cx="5422231" cy="257556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5A69F1A-EF10-E211-FBE1-FBFA28D757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6933" y="4304023"/>
            <a:ext cx="2651990" cy="203471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DA6F093-85A4-9776-E078-F4B1FA3B71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8377" y="7438838"/>
            <a:ext cx="2780619" cy="164940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D01E46C-10EE-D34B-0B2D-308C1F6FE27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5901" y="8028589"/>
            <a:ext cx="2590800" cy="161645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1F6D856-4E84-9A34-AB8D-B692A1C08F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69159" y="3750937"/>
            <a:ext cx="2493638" cy="77117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77337983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D807A9D-318F-7107-301D-375B41415C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1759" y="3616941"/>
            <a:ext cx="5854870" cy="5248560"/>
          </a:xfrm>
          <a:prstGeom prst="rect">
            <a:avLst/>
          </a:prstGeom>
        </p:spPr>
      </p:pic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5D72C612-B1CE-86F3-C4D8-D041CC65A6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643" y="3868187"/>
            <a:ext cx="3309014" cy="462395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2A64DB7-EACB-F065-D15E-047180D0C8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941" y="362258"/>
            <a:ext cx="2747722" cy="1029810"/>
          </a:xfrm>
          <a:prstGeom prst="rect">
            <a:avLst/>
          </a:prstGeom>
        </p:spPr>
      </p:pic>
      <p:sp>
        <p:nvSpPr>
          <p:cNvPr id="7" name="ZoneTexte 7">
            <a:extLst>
              <a:ext uri="{FF2B5EF4-FFF2-40B4-BE49-F238E27FC236}">
                <a16:creationId xmlns:a16="http://schemas.microsoft.com/office/drawing/2014/main" id="{D390669B-15B4-91EA-6714-E59EC662964E}"/>
              </a:ext>
            </a:extLst>
          </p:cNvPr>
          <p:cNvSpPr txBox="1"/>
          <p:nvPr/>
        </p:nvSpPr>
        <p:spPr>
          <a:xfrm>
            <a:off x="3512457" y="944250"/>
            <a:ext cx="97612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600" dirty="0"/>
              <a:t>. 2 évènements JNI labellisés</a:t>
            </a:r>
          </a:p>
          <a:p>
            <a:pPr marL="285750" indent="-285750">
              <a:buFontTx/>
              <a:buChar char="-"/>
            </a:pPr>
            <a:r>
              <a:rPr lang="fr-FR" sz="3600" dirty="0"/>
              <a:t>Participation au jury compétition robotique</a:t>
            </a:r>
          </a:p>
        </p:txBody>
      </p:sp>
    </p:spTree>
    <p:extLst>
      <p:ext uri="{BB962C8B-B14F-4D97-AF65-F5344CB8AC3E}">
        <p14:creationId xmlns:p14="http://schemas.microsoft.com/office/powerpoint/2010/main" val="1932289668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31" name="Group 5130">
            <a:extLst>
              <a:ext uri="{FF2B5EF4-FFF2-40B4-BE49-F238E27FC236}">
                <a16:creationId xmlns:a16="http://schemas.microsoft.com/office/drawing/2014/main" id="{CB6D7060-11D0-4C7D-AC60-7D5D7C63E1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820763" y="4214520"/>
            <a:ext cx="3180648" cy="4563724"/>
            <a:chOff x="9206969" y="2963333"/>
            <a:chExt cx="2981858" cy="3208867"/>
          </a:xfrm>
        </p:grpSpPr>
        <p:cxnSp>
          <p:nvCxnSpPr>
            <p:cNvPr id="5132" name="Straight Connector 5131">
              <a:extLst>
                <a:ext uri="{FF2B5EF4-FFF2-40B4-BE49-F238E27FC236}">
                  <a16:creationId xmlns:a16="http://schemas.microsoft.com/office/drawing/2014/main" id="{5478FE19-7766-4C59-97B9-DC76C7810D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33" name="Straight Connector 5132">
              <a:extLst>
                <a:ext uri="{FF2B5EF4-FFF2-40B4-BE49-F238E27FC236}">
                  <a16:creationId xmlns:a16="http://schemas.microsoft.com/office/drawing/2014/main" id="{E72507C7-2D59-4B04-AB3A-D058632225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34" name="Straight Connector 5133">
              <a:extLst>
                <a:ext uri="{FF2B5EF4-FFF2-40B4-BE49-F238E27FC236}">
                  <a16:creationId xmlns:a16="http://schemas.microsoft.com/office/drawing/2014/main" id="{082A1E68-4AA3-43FF-87EF-909D12D4E6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35" name="Straight Connector 5134">
              <a:extLst>
                <a:ext uri="{FF2B5EF4-FFF2-40B4-BE49-F238E27FC236}">
                  <a16:creationId xmlns:a16="http://schemas.microsoft.com/office/drawing/2014/main" id="{48B4FA5A-0922-4F9A-9EA7-7D2CBF039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36" name="Straight Connector 5135">
              <a:extLst>
                <a:ext uri="{FF2B5EF4-FFF2-40B4-BE49-F238E27FC236}">
                  <a16:creationId xmlns:a16="http://schemas.microsoft.com/office/drawing/2014/main" id="{9FE70857-F5A1-41BA-93E3-BEF6A3C8C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5138" name="Rectangle 5137">
            <a:extLst>
              <a:ext uri="{FF2B5EF4-FFF2-40B4-BE49-F238E27FC236}">
                <a16:creationId xmlns:a16="http://schemas.microsoft.com/office/drawing/2014/main" id="{6B199E71-5B75-49FD-A1A2-B7DA98321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7ABFCD4-179A-07D3-7AFC-BD23995CC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6150" y="1666998"/>
            <a:ext cx="3753331" cy="220489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defTabSz="457200"/>
            <a:r>
              <a:rPr lang="en-US" sz="3500" dirty="0"/>
              <a:t>DIVERS LIEUX a faire </a:t>
            </a:r>
            <a:r>
              <a:rPr lang="en-US" sz="3500" dirty="0" err="1"/>
              <a:t>decouvrir</a:t>
            </a:r>
            <a:r>
              <a:rPr lang="en-US" sz="3500" dirty="0"/>
              <a:t> a </a:t>
            </a:r>
            <a:r>
              <a:rPr lang="en-US" sz="3500" dirty="0" err="1"/>
              <a:t>nos</a:t>
            </a:r>
            <a:r>
              <a:rPr lang="en-US" sz="3500" dirty="0"/>
              <a:t> </a:t>
            </a:r>
            <a:r>
              <a:rPr lang="en-US" sz="3500" dirty="0" err="1"/>
              <a:t>adhérents</a:t>
            </a:r>
            <a:endParaRPr lang="en-US" sz="3500" dirty="0"/>
          </a:p>
        </p:txBody>
      </p:sp>
      <p:sp>
        <p:nvSpPr>
          <p:cNvPr id="5140" name="Snip Diagonal Corner Rectangle 40">
            <a:extLst>
              <a:ext uri="{FF2B5EF4-FFF2-40B4-BE49-F238E27FC236}">
                <a16:creationId xmlns:a16="http://schemas.microsoft.com/office/drawing/2014/main" id="{7EB7416A-9432-4340-BECA-CDA3F2D4D8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266" y="882804"/>
            <a:ext cx="6993331" cy="7490765"/>
          </a:xfrm>
          <a:prstGeom prst="snip2DiagRect">
            <a:avLst>
              <a:gd name="adj1" fmla="val 11870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La Fabrique, l'endroit qu'ont rêvé les bricolos du dimanche">
            <a:extLst>
              <a:ext uri="{FF2B5EF4-FFF2-40B4-BE49-F238E27FC236}">
                <a16:creationId xmlns:a16="http://schemas.microsoft.com/office/drawing/2014/main" id="{8C053E84-FDC9-3C25-1E17-5C8216B54D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2" r="23565"/>
          <a:stretch/>
        </p:blipFill>
        <p:spPr bwMode="auto">
          <a:xfrm>
            <a:off x="852344" y="1118030"/>
            <a:ext cx="3531860" cy="4219798"/>
          </a:xfrm>
          <a:custGeom>
            <a:avLst/>
            <a:gdLst/>
            <a:ahLst/>
            <a:cxnLst/>
            <a:rect l="l" t="t" r="r" b="b"/>
            <a:pathLst>
              <a:path w="3311119" h="2967046">
                <a:moveTo>
                  <a:pt x="534609" y="0"/>
                </a:moveTo>
                <a:lnTo>
                  <a:pt x="3311119" y="0"/>
                </a:lnTo>
                <a:lnTo>
                  <a:pt x="3311119" y="2967046"/>
                </a:lnTo>
                <a:lnTo>
                  <a:pt x="0" y="2967046"/>
                </a:lnTo>
                <a:lnTo>
                  <a:pt x="0" y="53460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3539798-7FED-1B48-EBBD-6F563909E2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96" r="36511" b="-2"/>
          <a:stretch/>
        </p:blipFill>
        <p:spPr>
          <a:xfrm>
            <a:off x="4545068" y="1118732"/>
            <a:ext cx="2968984" cy="2420132"/>
          </a:xfrm>
          <a:prstGeom prst="rect">
            <a:avLst/>
          </a:prstGeom>
        </p:spPr>
      </p:pic>
      <p:pic>
        <p:nvPicPr>
          <p:cNvPr id="5124" name="Picture 4" descr="La Fabrique, l'endroit qu'ont rêvé les bricolos du dimanche">
            <a:extLst>
              <a:ext uri="{FF2B5EF4-FFF2-40B4-BE49-F238E27FC236}">
                <a16:creationId xmlns:a16="http://schemas.microsoft.com/office/drawing/2014/main" id="{AC86538E-62CF-B4FC-4705-256301EAE2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" r="-1" b="-1"/>
          <a:stretch/>
        </p:blipFill>
        <p:spPr bwMode="auto">
          <a:xfrm>
            <a:off x="848956" y="5522554"/>
            <a:ext cx="3535246" cy="2644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Designeuse, architecte, ingénieure, scientifique... Les moteurs de la ...">
            <a:extLst>
              <a:ext uri="{FF2B5EF4-FFF2-40B4-BE49-F238E27FC236}">
                <a16:creationId xmlns:a16="http://schemas.microsoft.com/office/drawing/2014/main" id="{3FAE0F6D-7F2B-E430-C2D7-38F08AB209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7" r="20307" b="-2"/>
          <a:stretch/>
        </p:blipFill>
        <p:spPr bwMode="auto">
          <a:xfrm>
            <a:off x="4533766" y="3723586"/>
            <a:ext cx="2980286" cy="4443050"/>
          </a:xfrm>
          <a:custGeom>
            <a:avLst/>
            <a:gdLst/>
            <a:ahLst/>
            <a:cxnLst/>
            <a:rect l="l" t="t" r="r" b="b"/>
            <a:pathLst>
              <a:path w="2794018" h="3124019">
                <a:moveTo>
                  <a:pt x="0" y="0"/>
                </a:moveTo>
                <a:lnTo>
                  <a:pt x="2794018" y="0"/>
                </a:lnTo>
                <a:lnTo>
                  <a:pt x="2794018" y="2589410"/>
                </a:lnTo>
                <a:lnTo>
                  <a:pt x="2259409" y="3124019"/>
                </a:lnTo>
                <a:lnTo>
                  <a:pt x="0" y="312401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AD1175D-6F92-617E-8BF4-F66B348FB1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34890" y="5091285"/>
            <a:ext cx="3895852" cy="1657216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457200">
              <a:spcAft>
                <a:spcPts val="600"/>
              </a:spcAft>
            </a:pPr>
            <a:r>
              <a:rPr lang="en-US" sz="1800" b="0" i="0" dirty="0"/>
              <a:t>Low Tech</a:t>
            </a:r>
          </a:p>
          <a:p>
            <a:pPr defTabSz="457200">
              <a:spcAft>
                <a:spcPts val="600"/>
              </a:spcAft>
            </a:pPr>
            <a:r>
              <a:rPr lang="en-US" sz="1800" dirty="0" err="1"/>
              <a:t>Incubateurs</a:t>
            </a:r>
            <a:endParaRPr lang="en-US" sz="1800" dirty="0"/>
          </a:p>
          <a:p>
            <a:pPr defTabSz="457200">
              <a:spcAft>
                <a:spcPts val="600"/>
              </a:spcAft>
            </a:pPr>
            <a:endParaRPr lang="en-US" sz="1700" dirty="0"/>
          </a:p>
        </p:txBody>
      </p:sp>
      <p:grpSp>
        <p:nvGrpSpPr>
          <p:cNvPr id="5142" name="Group 5141">
            <a:extLst>
              <a:ext uri="{FF2B5EF4-FFF2-40B4-BE49-F238E27FC236}">
                <a16:creationId xmlns:a16="http://schemas.microsoft.com/office/drawing/2014/main" id="{01D927EF-4EA2-4056-882B-CB84454E3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78439" y="4876798"/>
            <a:ext cx="2022970" cy="3154867"/>
            <a:chOff x="10292292" y="2963333"/>
            <a:chExt cx="1896535" cy="2218267"/>
          </a:xfrm>
        </p:grpSpPr>
        <p:cxnSp>
          <p:nvCxnSpPr>
            <p:cNvPr id="5143" name="Straight Connector 5142">
              <a:extLst>
                <a:ext uri="{FF2B5EF4-FFF2-40B4-BE49-F238E27FC236}">
                  <a16:creationId xmlns:a16="http://schemas.microsoft.com/office/drawing/2014/main" id="{DE98674C-3774-4C2D-BBAD-759875FCCA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44" name="Straight Connector 5143">
              <a:extLst>
                <a:ext uri="{FF2B5EF4-FFF2-40B4-BE49-F238E27FC236}">
                  <a16:creationId xmlns:a16="http://schemas.microsoft.com/office/drawing/2014/main" id="{E8FBF186-3FEC-4002-9105-072484F2E7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699485" y="3190344"/>
              <a:ext cx="1489342" cy="1489341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45" name="Straight Connector 5144">
              <a:extLst>
                <a:ext uri="{FF2B5EF4-FFF2-40B4-BE49-F238E27FC236}">
                  <a16:creationId xmlns:a16="http://schemas.microsoft.com/office/drawing/2014/main" id="{F1764ABB-65FC-4142-A18D-9213DCFCA8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46" name="Straight Connector 5145">
              <a:extLst>
                <a:ext uri="{FF2B5EF4-FFF2-40B4-BE49-F238E27FC236}">
                  <a16:creationId xmlns:a16="http://schemas.microsoft.com/office/drawing/2014/main" id="{47005BEB-313C-4F9A-AEF5-4E095D352E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47" name="Straight Connector 5146">
              <a:extLst>
                <a:ext uri="{FF2B5EF4-FFF2-40B4-BE49-F238E27FC236}">
                  <a16:creationId xmlns:a16="http://schemas.microsoft.com/office/drawing/2014/main" id="{1DC54D9E-4215-47B1-8E57-1A7A80ECA8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48493512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8193C0-725C-B5C7-DE90-869D44A45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="0" i="0" dirty="0">
                <a:effectLst/>
                <a:latin typeface="Google Sans"/>
              </a:rPr>
              <a:t>Partenariat ( à l’</a:t>
            </a:r>
            <a:r>
              <a:rPr lang="fr-FR" b="0" i="0" dirty="0" err="1">
                <a:effectLst/>
                <a:latin typeface="Google Sans"/>
              </a:rPr>
              <a:t>etude</a:t>
            </a:r>
            <a:r>
              <a:rPr lang="fr-FR" b="0" i="0" dirty="0">
                <a:effectLst/>
                <a:latin typeface="Google Sans"/>
              </a:rPr>
              <a:t>) Tour du Monde camion FBW </a:t>
            </a:r>
            <a:r>
              <a:rPr lang="fr-FR" b="0" i="0" dirty="0" err="1">
                <a:effectLst/>
                <a:latin typeface="Google Sans"/>
              </a:rPr>
              <a:t>project</a:t>
            </a:r>
            <a:r>
              <a:rPr lang="fr-FR" b="0" i="0" dirty="0">
                <a:effectLst/>
                <a:latin typeface="Google Sans"/>
              </a:rPr>
              <a:t> 1956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4B65448-6ACD-6DB5-AB94-E4A4EEB97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046" y="1688193"/>
            <a:ext cx="7791450" cy="43815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4A12475-02C8-89A7-1C76-3C8CFC9787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5475" y="293008"/>
            <a:ext cx="6029325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927672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51" name="Straight Connector 6150">
            <a:extLst>
              <a:ext uri="{FF2B5EF4-FFF2-40B4-BE49-F238E27FC236}">
                <a16:creationId xmlns:a16="http://schemas.microsoft.com/office/drawing/2014/main" id="{8FD48FB1-66D8-4676-B0AA-C139A1DB7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776546" y="12041"/>
            <a:ext cx="4064000" cy="541866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53" name="Straight Connector 6152">
            <a:extLst>
              <a:ext uri="{FF2B5EF4-FFF2-40B4-BE49-F238E27FC236}">
                <a16:creationId xmlns:a16="http://schemas.microsoft.com/office/drawing/2014/main" id="{F033F5AE-6728-4F19-8DED-658E674B3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15381" y="130197"/>
            <a:ext cx="6486032" cy="864804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55" name="Straight Connector 6154">
            <a:extLst>
              <a:ext uri="{FF2B5EF4-FFF2-40B4-BE49-F238E27FC236}">
                <a16:creationId xmlns:a16="http://schemas.microsoft.com/office/drawing/2014/main" id="{82C7D74A-18BA-4709-A808-44E8815C4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718213" y="325120"/>
            <a:ext cx="5283200" cy="704426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57" name="Straight Connector 6156">
            <a:extLst>
              <a:ext uri="{FF2B5EF4-FFF2-40B4-BE49-F238E27FC236}">
                <a16:creationId xmlns:a16="http://schemas.microsoft.com/office/drawing/2014/main" id="{B5164A3F-1561-4039-8185-AB0EEB713E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24892" y="45906"/>
            <a:ext cx="5176522" cy="690202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59" name="Straight Connector 6158">
            <a:extLst>
              <a:ext uri="{FF2B5EF4-FFF2-40B4-BE49-F238E27FC236}">
                <a16:creationId xmlns:a16="http://schemas.microsoft.com/office/drawing/2014/main" id="{2A35DB53-42BE-460E-9CA1-1294C9846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68454" y="866988"/>
            <a:ext cx="4632959" cy="617727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6161" name="Rectangle 6160">
            <a:extLst>
              <a:ext uri="{FF2B5EF4-FFF2-40B4-BE49-F238E27FC236}">
                <a16:creationId xmlns:a16="http://schemas.microsoft.com/office/drawing/2014/main" id="{C5BDD1EA-D8C1-45AF-9F0A-14A2A137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EF6A1A7-BE67-6384-3793-AC4A24214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4890" y="894033"/>
            <a:ext cx="4236696" cy="43078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457200"/>
            <a:r>
              <a:rPr lang="en-US" sz="4800"/>
              <a:t>Repas convivial  : 12 mai 2023</a:t>
            </a:r>
          </a:p>
        </p:txBody>
      </p:sp>
      <p:sp>
        <p:nvSpPr>
          <p:cNvPr id="6163" name="Snip Diagonal Corner Rectangle 6">
            <a:extLst>
              <a:ext uri="{FF2B5EF4-FFF2-40B4-BE49-F238E27FC236}">
                <a16:creationId xmlns:a16="http://schemas.microsoft.com/office/drawing/2014/main" id="{14354E08-0068-48D7-A8AD-84C7B1CF58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266" y="882804"/>
            <a:ext cx="7013863" cy="7519059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Save the Date Etiquette: How to Be a Save the Date Pro | Wishes Planet">
            <a:extLst>
              <a:ext uri="{FF2B5EF4-FFF2-40B4-BE49-F238E27FC236}">
                <a16:creationId xmlns:a16="http://schemas.microsoft.com/office/drawing/2014/main" id="{FC0E6AAC-2D25-FB01-3634-87DCF4C4D4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6" r="17678" b="-1"/>
          <a:stretch/>
        </p:blipFill>
        <p:spPr bwMode="auto">
          <a:xfrm>
            <a:off x="852343" y="1118033"/>
            <a:ext cx="6661709" cy="7048601"/>
          </a:xfrm>
          <a:custGeom>
            <a:avLst/>
            <a:gdLst/>
            <a:ahLst/>
            <a:cxnLst/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65" name="Group 6164">
            <a:extLst>
              <a:ext uri="{FF2B5EF4-FFF2-40B4-BE49-F238E27FC236}">
                <a16:creationId xmlns:a16="http://schemas.microsoft.com/office/drawing/2014/main" id="{A779F34F-2960-4B81-BA08-445B6F6A0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820763" y="4214520"/>
            <a:ext cx="3180648" cy="4563724"/>
            <a:chOff x="9206969" y="2963333"/>
            <a:chExt cx="2981858" cy="3208867"/>
          </a:xfrm>
        </p:grpSpPr>
        <p:cxnSp>
          <p:nvCxnSpPr>
            <p:cNvPr id="6166" name="Straight Connector 6165">
              <a:extLst>
                <a:ext uri="{FF2B5EF4-FFF2-40B4-BE49-F238E27FC236}">
                  <a16:creationId xmlns:a16="http://schemas.microsoft.com/office/drawing/2014/main" id="{10A57ACC-416F-4A5D-B7F7-DDA9886A3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67" name="Straight Connector 6166">
              <a:extLst>
                <a:ext uri="{FF2B5EF4-FFF2-40B4-BE49-F238E27FC236}">
                  <a16:creationId xmlns:a16="http://schemas.microsoft.com/office/drawing/2014/main" id="{26522B4F-50C4-4FCE-8AE2-3789D63ED3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68" name="Straight Connector 6167">
              <a:extLst>
                <a:ext uri="{FF2B5EF4-FFF2-40B4-BE49-F238E27FC236}">
                  <a16:creationId xmlns:a16="http://schemas.microsoft.com/office/drawing/2014/main" id="{2C3978FC-B5D1-42BE-B086-BC2A733D58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69" name="Straight Connector 6168">
              <a:extLst>
                <a:ext uri="{FF2B5EF4-FFF2-40B4-BE49-F238E27FC236}">
                  <a16:creationId xmlns:a16="http://schemas.microsoft.com/office/drawing/2014/main" id="{ACED99F1-340D-4970-8E66-3B28E92711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70" name="Straight Connector 6169">
              <a:extLst>
                <a:ext uri="{FF2B5EF4-FFF2-40B4-BE49-F238E27FC236}">
                  <a16:creationId xmlns:a16="http://schemas.microsoft.com/office/drawing/2014/main" id="{50A54E39-63C0-4847-A766-C6B74FEB48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7A193C9-CB41-37D2-795F-11D8223465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93123" y="5588756"/>
            <a:ext cx="3767378" cy="1404301"/>
          </a:xfrm>
        </p:spPr>
        <p:txBody>
          <a:bodyPr/>
          <a:lstStyle/>
          <a:p>
            <a:r>
              <a:rPr lang="fr-FR" dirty="0" err="1">
                <a:solidFill>
                  <a:schemeClr val="tx1"/>
                </a:solidFill>
              </a:rPr>
              <a:t>Strissel</a:t>
            </a:r>
            <a:r>
              <a:rPr lang="fr-FR" dirty="0">
                <a:solidFill>
                  <a:schemeClr val="tx1"/>
                </a:solidFill>
              </a:rPr>
              <a:t> Strasbourg</a:t>
            </a:r>
          </a:p>
        </p:txBody>
      </p:sp>
    </p:spTree>
    <p:extLst>
      <p:ext uri="{BB962C8B-B14F-4D97-AF65-F5344CB8AC3E}">
        <p14:creationId xmlns:p14="http://schemas.microsoft.com/office/powerpoint/2010/main" val="129735372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roup 151">
            <a:extLst>
              <a:ext uri="{FF2B5EF4-FFF2-40B4-BE49-F238E27FC236}">
                <a16:creationId xmlns:a16="http://schemas.microsoft.com/office/drawing/2014/main" id="{8F1EF17D-1B70-428C-8A8A-A2C5B390E1E9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820763" y="4214520"/>
            <a:ext cx="3180648" cy="4563724"/>
            <a:chOff x="9206969" y="2963333"/>
            <a:chExt cx="2981858" cy="3208867"/>
          </a:xfrm>
        </p:grpSpPr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12FAEDF3-CEC8-4BF6-8EA7-4079C471838C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398DB8F4-CD77-4FCC-8544-ADE8B478C151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22202DFE-039D-48E4-8536-FA30F2489475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81F05E26-510E-4164-83C7-28E4FE9D7EA3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E632161A-50D4-4D96-887A-98FC9209310C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59" name="Rectangle 158">
            <a:extLst>
              <a:ext uri="{FF2B5EF4-FFF2-40B4-BE49-F238E27FC236}">
                <a16:creationId xmlns:a16="http://schemas.microsoft.com/office/drawing/2014/main" id="{BADDD09E-8094-4188-9090-C1C7840FE71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D8025A22-9C86-4108-A289-BD5650A8EAEA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820763" y="4214520"/>
            <a:ext cx="3180648" cy="4563724"/>
            <a:chOff x="9206969" y="2963333"/>
            <a:chExt cx="2981858" cy="3208867"/>
          </a:xfrm>
        </p:grpSpPr>
        <p:cxnSp>
          <p:nvCxnSpPr>
            <p:cNvPr id="162" name="Straight Connector 161">
              <a:extLst>
                <a:ext uri="{FF2B5EF4-FFF2-40B4-BE49-F238E27FC236}">
                  <a16:creationId xmlns:a16="http://schemas.microsoft.com/office/drawing/2014/main" id="{59A3623F-EF59-4F0B-9030-79CB7F9950E2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9EBD0F53-A43D-414A-8653-E9F1D3610349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>
              <a:extLst>
                <a:ext uri="{FF2B5EF4-FFF2-40B4-BE49-F238E27FC236}">
                  <a16:creationId xmlns:a16="http://schemas.microsoft.com/office/drawing/2014/main" id="{908661C0-6128-4F64-8EDF-2D73D5F47644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C8AFEF08-AFBA-4125-B170-D3EB3E11DB64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AA0E13BF-B4CA-4B20-A5DD-50ABBAEC7BBE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8" name="Snip Diagonal Corner Rectangle 24">
            <a:extLst>
              <a:ext uri="{FF2B5EF4-FFF2-40B4-BE49-F238E27FC236}">
                <a16:creationId xmlns:a16="http://schemas.microsoft.com/office/drawing/2014/main" id="{C58F6CE0-025D-40A5-AEF1-00954E3F986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266" y="882804"/>
            <a:ext cx="5478566" cy="7519059"/>
          </a:xfrm>
          <a:prstGeom prst="snip2DiagRect">
            <a:avLst>
              <a:gd name="adj1" fmla="val 9954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FC30AB2-1C2A-4DC5-AC81-ACF428108C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58" r="19957" b="-1"/>
          <a:stretch/>
        </p:blipFill>
        <p:spPr>
          <a:xfrm>
            <a:off x="850352" y="1118033"/>
            <a:ext cx="5130393" cy="7048601"/>
          </a:xfrm>
          <a:custGeom>
            <a:avLst/>
            <a:gdLst>
              <a:gd name="connsiteX0" fmla="*/ 478762 w 4809744"/>
              <a:gd name="connsiteY0" fmla="*/ 0 h 4956048"/>
              <a:gd name="connsiteX1" fmla="*/ 4809744 w 4809744"/>
              <a:gd name="connsiteY1" fmla="*/ 0 h 4956048"/>
              <a:gd name="connsiteX2" fmla="*/ 4809744 w 4809744"/>
              <a:gd name="connsiteY2" fmla="*/ 4477286 h 4956048"/>
              <a:gd name="connsiteX3" fmla="*/ 4330982 w 4809744"/>
              <a:gd name="connsiteY3" fmla="*/ 4956048 h 4956048"/>
              <a:gd name="connsiteX4" fmla="*/ 0 w 4809744"/>
              <a:gd name="connsiteY4" fmla="*/ 4956048 h 4956048"/>
              <a:gd name="connsiteX5" fmla="*/ 0 w 4809744"/>
              <a:gd name="connsiteY5" fmla="*/ 478762 h 4956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09744" h="4956048">
                <a:moveTo>
                  <a:pt x="478762" y="0"/>
                </a:moveTo>
                <a:lnTo>
                  <a:pt x="4809744" y="0"/>
                </a:lnTo>
                <a:lnTo>
                  <a:pt x="4809744" y="4477286"/>
                </a:lnTo>
                <a:lnTo>
                  <a:pt x="4330982" y="4956048"/>
                </a:lnTo>
                <a:lnTo>
                  <a:pt x="0" y="4956048"/>
                </a:lnTo>
                <a:lnTo>
                  <a:pt x="0" y="478762"/>
                </a:lnTo>
                <a:close/>
              </a:path>
            </a:pathLst>
          </a:custGeom>
        </p:spPr>
      </p:pic>
      <p:sp>
        <p:nvSpPr>
          <p:cNvPr id="125" name="Rapport moral pour l’exercice 2016"/>
          <p:cNvSpPr>
            <a:spLocks noGrp="1"/>
          </p:cNvSpPr>
          <p:nvPr>
            <p:ph type="title"/>
          </p:nvPr>
        </p:nvSpPr>
        <p:spPr>
          <a:xfrm>
            <a:off x="6485264" y="2486570"/>
            <a:ext cx="5838813" cy="21433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defTabSz="490727">
              <a:defRPr sz="6719"/>
            </a:lvl1pPr>
          </a:lstStyle>
          <a:p>
            <a:pPr defTabSz="457200"/>
            <a:r>
              <a:rPr lang="en-US" sz="4000" dirty="0"/>
              <a:t>Rapport moral pour </a:t>
            </a:r>
            <a:r>
              <a:rPr lang="en-US" sz="4000" dirty="0" err="1"/>
              <a:t>l’exercice</a:t>
            </a:r>
            <a:r>
              <a:rPr lang="en-US" sz="4000" dirty="0"/>
              <a:t> 2022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8DBC5D0-3941-4BFD-8BF4-59BA5D5ECE37}"/>
              </a:ext>
            </a:extLst>
          </p:cNvPr>
          <p:cNvSpPr/>
          <p:nvPr/>
        </p:nvSpPr>
        <p:spPr>
          <a:xfrm>
            <a:off x="0" y="9384677"/>
            <a:ext cx="13001409" cy="417095"/>
          </a:xfrm>
          <a:prstGeom prst="rect">
            <a:avLst/>
          </a:prstGeom>
          <a:solidFill>
            <a:schemeClr val="tx1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IESF – Alsace (ARISAL) – AG 18.03.2023</a:t>
            </a:r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Budget prévisionnel 2017"/>
          <p:cNvSpPr>
            <a:spLocks noGrp="1"/>
          </p:cNvSpPr>
          <p:nvPr>
            <p:ph type="ctrTitle"/>
          </p:nvPr>
        </p:nvSpPr>
        <p:spPr>
          <a:xfrm>
            <a:off x="975360" y="2307450"/>
            <a:ext cx="11054080" cy="3395698"/>
          </a:xfrm>
          <a:prstGeom prst="rect">
            <a:avLst/>
          </a:prstGeom>
        </p:spPr>
        <p:txBody>
          <a:bodyPr/>
          <a:lstStyle/>
          <a:p>
            <a:r>
              <a:rPr b="1" dirty="0"/>
              <a:t>Budget </a:t>
            </a:r>
            <a:r>
              <a:rPr b="1" dirty="0" err="1"/>
              <a:t>prévisionnel</a:t>
            </a:r>
            <a:r>
              <a:rPr b="1" dirty="0"/>
              <a:t> </a:t>
            </a:r>
            <a:r>
              <a:rPr lang="fr-FR" b="1" dirty="0"/>
              <a:t>2023</a:t>
            </a:r>
            <a:endParaRPr b="1" dirty="0"/>
          </a:p>
        </p:txBody>
      </p:sp>
      <p:sp>
        <p:nvSpPr>
          <p:cNvPr id="138" name="Sylvain Lecler"/>
          <p:cNvSpPr>
            <a:spLocks noGrp="1"/>
          </p:cNvSpPr>
          <p:nvPr>
            <p:ph type="subTitle" sz="quarter" idx="1"/>
          </p:nvPr>
        </p:nvSpPr>
        <p:spPr>
          <a:xfrm>
            <a:off x="1625600" y="6281139"/>
            <a:ext cx="9753600" cy="2354862"/>
          </a:xfrm>
          <a:prstGeom prst="rect">
            <a:avLst/>
          </a:prstGeom>
        </p:spPr>
        <p:txBody>
          <a:bodyPr/>
          <a:lstStyle/>
          <a:p>
            <a:r>
              <a:rPr lang="fr-FR" b="1" dirty="0"/>
              <a:t>Présidente : </a:t>
            </a:r>
            <a:r>
              <a:rPr lang="fr-FR" dirty="0"/>
              <a:t>Céline Poloce</a:t>
            </a:r>
          </a:p>
          <a:p>
            <a:r>
              <a:rPr lang="fr-FR" b="1" dirty="0"/>
              <a:t>Trésorier : </a:t>
            </a:r>
            <a:r>
              <a:rPr dirty="0"/>
              <a:t>Sylvain Lecler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1" y="548640"/>
            <a:ext cx="3048000" cy="15240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CBB3871-D5F5-F74D-B697-B1A55FFDB142}"/>
              </a:ext>
            </a:extLst>
          </p:cNvPr>
          <p:cNvSpPr/>
          <p:nvPr/>
        </p:nvSpPr>
        <p:spPr>
          <a:xfrm>
            <a:off x="0" y="9384677"/>
            <a:ext cx="13001409" cy="417095"/>
          </a:xfrm>
          <a:prstGeom prst="rect">
            <a:avLst/>
          </a:prstGeom>
          <a:solidFill>
            <a:schemeClr val="tx1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IESF – Alsace (ARISAL) – AG 18.03.2023</a:t>
            </a:r>
          </a:p>
        </p:txBody>
      </p:sp>
    </p:spTree>
    <p:extLst>
      <p:ext uri="{BB962C8B-B14F-4D97-AF65-F5344CB8AC3E}">
        <p14:creationId xmlns:p14="http://schemas.microsoft.com/office/powerpoint/2010/main" val="912927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Cotisations 2017"/>
          <p:cNvSpPr>
            <a:spLocks noGrp="1"/>
          </p:cNvSpPr>
          <p:nvPr>
            <p:ph type="ctrTitle"/>
          </p:nvPr>
        </p:nvSpPr>
        <p:spPr>
          <a:xfrm>
            <a:off x="4510159" y="955672"/>
            <a:ext cx="8494642" cy="1116969"/>
          </a:xfrm>
          <a:prstGeom prst="rect">
            <a:avLst/>
          </a:prstGeom>
        </p:spPr>
        <p:txBody>
          <a:bodyPr/>
          <a:lstStyle/>
          <a:p>
            <a:r>
              <a:rPr b="1" dirty="0" err="1"/>
              <a:t>Cotisations</a:t>
            </a:r>
            <a:r>
              <a:rPr b="1" dirty="0"/>
              <a:t> 20</a:t>
            </a:r>
            <a:r>
              <a:rPr lang="fr-FR" b="1" dirty="0"/>
              <a:t>23</a:t>
            </a:r>
            <a:endParaRPr b="1" dirty="0"/>
          </a:p>
        </p:txBody>
      </p:sp>
      <p:sp>
        <p:nvSpPr>
          <p:cNvPr id="141" name="Corps"/>
          <p:cNvSpPr>
            <a:spLocks noGrp="1"/>
          </p:cNvSpPr>
          <p:nvPr>
            <p:ph type="subTitle" sz="quarter" idx="1"/>
          </p:nvPr>
        </p:nvSpPr>
        <p:spPr>
          <a:xfrm>
            <a:off x="326573" y="2325757"/>
            <a:ext cx="12678228" cy="6757284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algn="l"/>
            <a:r>
              <a:rPr lang="fr-FR" dirty="0">
                <a:solidFill>
                  <a:schemeClr val="tx1"/>
                </a:solidFill>
              </a:rPr>
              <a:t>Membre individuel (ingénieur ou équivalent, en activité ou retraité): 	</a:t>
            </a:r>
            <a:r>
              <a:rPr lang="fr-FR" b="1" dirty="0">
                <a:solidFill>
                  <a:schemeClr val="tx1"/>
                </a:solidFill>
              </a:rPr>
              <a:t>60 €</a:t>
            </a:r>
            <a:br>
              <a:rPr lang="fr-FR" b="1" dirty="0">
                <a:solidFill>
                  <a:schemeClr val="tx1"/>
                </a:solidFill>
              </a:rPr>
            </a:br>
            <a:r>
              <a:rPr lang="fr-FR" dirty="0">
                <a:solidFill>
                  <a:schemeClr val="tx1"/>
                </a:solidFill>
              </a:rPr>
              <a:t>Membre individuel (première année	)								</a:t>
            </a:r>
            <a:r>
              <a:rPr lang="fr-FR" b="1" dirty="0">
                <a:solidFill>
                  <a:schemeClr val="tx1"/>
                </a:solidFill>
              </a:rPr>
              <a:t>30 €</a:t>
            </a:r>
          </a:p>
          <a:p>
            <a:pPr algn="l"/>
            <a:r>
              <a:rPr lang="fr-FR" dirty="0">
                <a:solidFill>
                  <a:schemeClr val="tx1"/>
                </a:solidFill>
              </a:rPr>
              <a:t>Membre junior (étudiant dernière année cycle ingénieur ou M2) 		</a:t>
            </a:r>
            <a:r>
              <a:rPr lang="fr-FR" b="1" dirty="0">
                <a:solidFill>
                  <a:schemeClr val="tx1"/>
                </a:solidFill>
              </a:rPr>
              <a:t>15 €</a:t>
            </a:r>
          </a:p>
          <a:p>
            <a:pPr algn="l"/>
            <a:r>
              <a:rPr lang="fr-FR" dirty="0">
                <a:solidFill>
                  <a:schemeClr val="tx1"/>
                </a:solidFill>
              </a:rPr>
              <a:t>En recherche d’emploi 			</a:t>
            </a:r>
            <a:r>
              <a:rPr lang="fr-FR" b="1" dirty="0">
                <a:solidFill>
                  <a:schemeClr val="tx1"/>
                </a:solidFill>
              </a:rPr>
              <a:t>									15 €</a:t>
            </a:r>
            <a:endParaRPr lang="fr-FR" dirty="0">
              <a:solidFill>
                <a:schemeClr val="tx1"/>
              </a:solidFill>
            </a:endParaRPr>
          </a:p>
          <a:p>
            <a:pPr algn="l"/>
            <a:r>
              <a:rPr lang="fr-FR" dirty="0">
                <a:solidFill>
                  <a:schemeClr val="tx1"/>
                </a:solidFill>
              </a:rPr>
              <a:t>Membre d’honneur (décision de l’AG sur proposition du CA)	      </a:t>
            </a:r>
            <a:r>
              <a:rPr lang="fr-FR" b="1" dirty="0">
                <a:solidFill>
                  <a:schemeClr val="tx1"/>
                </a:solidFill>
              </a:rPr>
              <a:t>exonéré</a:t>
            </a:r>
            <a:endParaRPr lang="fr-FR" dirty="0">
              <a:solidFill>
                <a:schemeClr val="tx1"/>
              </a:solidFill>
            </a:endParaRPr>
          </a:p>
          <a:p>
            <a:pPr algn="l"/>
            <a:r>
              <a:rPr lang="fr-FR" dirty="0">
                <a:solidFill>
                  <a:schemeClr val="tx1"/>
                </a:solidFill>
              </a:rPr>
              <a:t>Groupement : 			           		 </a:t>
            </a:r>
            <a:r>
              <a:rPr lang="fr-FR" b="1" dirty="0">
                <a:solidFill>
                  <a:schemeClr val="tx1"/>
                </a:solidFill>
              </a:rPr>
              <a:t>2,5€ par adhérent cotisant en Alsace</a:t>
            </a:r>
          </a:p>
          <a:p>
            <a:pPr algn="l"/>
            <a:endParaRPr lang="fr-FR" b="1" dirty="0">
              <a:solidFill>
                <a:schemeClr val="tx1"/>
              </a:solidFill>
            </a:endParaRPr>
          </a:p>
          <a:p>
            <a:pPr algn="l"/>
            <a:endParaRPr lang="fr-FR" b="1" dirty="0">
              <a:solidFill>
                <a:schemeClr val="tx1"/>
              </a:solidFill>
            </a:endParaRPr>
          </a:p>
          <a:p>
            <a:pPr algn="l"/>
            <a:r>
              <a:rPr lang="fr-FR" b="1" dirty="0">
                <a:solidFill>
                  <a:schemeClr val="tx1"/>
                </a:solidFill>
              </a:rPr>
              <a:t>Entreprise (moins de 5 ans ou moins de 5 salariés)		           	150 €</a:t>
            </a:r>
          </a:p>
          <a:p>
            <a:pPr algn="l"/>
            <a:r>
              <a:rPr lang="fr-FR" b="1" dirty="0">
                <a:solidFill>
                  <a:schemeClr val="tx1"/>
                </a:solidFill>
              </a:rPr>
              <a:t>Entreprise (autres)						          					300 €</a:t>
            </a:r>
          </a:p>
          <a:p>
            <a:pPr algn="l"/>
            <a:endParaRPr lang="fr-FR" b="1" dirty="0">
              <a:solidFill>
                <a:srgbClr val="00B050"/>
              </a:solidFill>
            </a:endParaRPr>
          </a:p>
          <a:p>
            <a:endParaRPr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1" y="548640"/>
            <a:ext cx="3048000" cy="15240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6AC473A-A652-AB4C-9C43-90A1F7C5802E}"/>
              </a:ext>
            </a:extLst>
          </p:cNvPr>
          <p:cNvSpPr/>
          <p:nvPr/>
        </p:nvSpPr>
        <p:spPr>
          <a:xfrm>
            <a:off x="0" y="9384677"/>
            <a:ext cx="13001409" cy="417095"/>
          </a:xfrm>
          <a:prstGeom prst="rect">
            <a:avLst/>
          </a:prstGeom>
          <a:solidFill>
            <a:schemeClr val="tx1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IESF – Alsace (ARISAL) – AG 18.03.2023</a:t>
            </a:r>
          </a:p>
        </p:txBody>
      </p:sp>
    </p:spTree>
    <p:extLst>
      <p:ext uri="{BB962C8B-B14F-4D97-AF65-F5344CB8AC3E}">
        <p14:creationId xmlns:p14="http://schemas.microsoft.com/office/powerpoint/2010/main" val="10448303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Cotisations 2017"/>
          <p:cNvSpPr>
            <a:spLocks noGrp="1"/>
          </p:cNvSpPr>
          <p:nvPr>
            <p:ph type="ctrTitle"/>
          </p:nvPr>
        </p:nvSpPr>
        <p:spPr>
          <a:xfrm>
            <a:off x="4394200" y="702618"/>
            <a:ext cx="7442202" cy="1524001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fr-FR" b="1" dirty="0"/>
              <a:t>Barème frais de mission</a:t>
            </a:r>
            <a:endParaRPr b="1" dirty="0"/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1407524"/>
              </p:ext>
            </p:extLst>
          </p:nvPr>
        </p:nvGraphicFramePr>
        <p:xfrm>
          <a:off x="831305" y="2416771"/>
          <a:ext cx="11342189" cy="1618257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267945">
                  <a:extLst>
                    <a:ext uri="{9D8B030D-6E8A-4147-A177-3AD203B41FA5}">
                      <a16:colId xmlns:a16="http://schemas.microsoft.com/office/drawing/2014/main" val="3935559307"/>
                    </a:ext>
                  </a:extLst>
                </a:gridCol>
                <a:gridCol w="2267945">
                  <a:extLst>
                    <a:ext uri="{9D8B030D-6E8A-4147-A177-3AD203B41FA5}">
                      <a16:colId xmlns:a16="http://schemas.microsoft.com/office/drawing/2014/main" val="4146540149"/>
                    </a:ext>
                  </a:extLst>
                </a:gridCol>
                <a:gridCol w="2267945">
                  <a:extLst>
                    <a:ext uri="{9D8B030D-6E8A-4147-A177-3AD203B41FA5}">
                      <a16:colId xmlns:a16="http://schemas.microsoft.com/office/drawing/2014/main" val="1873072070"/>
                    </a:ext>
                  </a:extLst>
                </a:gridCol>
                <a:gridCol w="2269177">
                  <a:extLst>
                    <a:ext uri="{9D8B030D-6E8A-4147-A177-3AD203B41FA5}">
                      <a16:colId xmlns:a16="http://schemas.microsoft.com/office/drawing/2014/main" val="2558350144"/>
                    </a:ext>
                  </a:extLst>
                </a:gridCol>
                <a:gridCol w="2269177">
                  <a:extLst>
                    <a:ext uri="{9D8B030D-6E8A-4147-A177-3AD203B41FA5}">
                      <a16:colId xmlns:a16="http://schemas.microsoft.com/office/drawing/2014/main" val="1590197442"/>
                    </a:ext>
                  </a:extLst>
                </a:gridCol>
              </a:tblGrid>
              <a:tr h="8259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800" b="1" strike="noStrike" dirty="0">
                          <a:effectLst/>
                        </a:rPr>
                        <a:t>Train</a:t>
                      </a:r>
                      <a:endParaRPr lang="fr-FR" sz="2800" b="1" strike="noStrik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800" b="1" strike="sngStrike" dirty="0">
                          <a:solidFill>
                            <a:srgbClr val="FF0000"/>
                          </a:solidFill>
                          <a:effectLst/>
                        </a:rPr>
                        <a:t>Voiture</a:t>
                      </a:r>
                      <a:endParaRPr lang="fr-FR" sz="2800" b="1" strike="sng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800" b="1" strike="noStrike" dirty="0">
                          <a:effectLst/>
                        </a:rPr>
                        <a:t>Petit déj</a:t>
                      </a:r>
                      <a:endParaRPr lang="fr-FR" sz="2800" b="1" strike="noStrik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800" b="1" strike="noStrike">
                          <a:effectLst/>
                        </a:rPr>
                        <a:t>Repas</a:t>
                      </a:r>
                      <a:endParaRPr lang="fr-FR" sz="2800" b="1" strike="noStrike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800" b="1" strike="noStrike" dirty="0">
                          <a:effectLst/>
                        </a:rPr>
                        <a:t>Hôtel</a:t>
                      </a:r>
                      <a:endParaRPr lang="fr-FR" sz="2800" b="1" strike="noStrik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86402519"/>
                  </a:ext>
                </a:extLst>
              </a:tr>
              <a:tr h="7922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800" b="1" strike="noStrike" dirty="0">
                          <a:effectLst/>
                        </a:rPr>
                        <a:t>2</a:t>
                      </a:r>
                      <a:r>
                        <a:rPr lang="fr-FR" sz="2800" b="1" strike="noStrike" baseline="30000" dirty="0">
                          <a:effectLst/>
                        </a:rPr>
                        <a:t>e</a:t>
                      </a:r>
                      <a:r>
                        <a:rPr lang="fr-FR" sz="2800" b="1" strike="noStrike" dirty="0">
                          <a:effectLst/>
                        </a:rPr>
                        <a:t> classe</a:t>
                      </a:r>
                      <a:endParaRPr lang="fr-FR" sz="2800" b="1" strike="noStrik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800" b="1" strike="sngStrike" dirty="0">
                          <a:solidFill>
                            <a:srgbClr val="FF0000"/>
                          </a:solidFill>
                          <a:effectLst/>
                        </a:rPr>
                        <a:t>0,324 €/km</a:t>
                      </a:r>
                      <a:endParaRPr lang="fr-FR" sz="2800" b="1" strike="sng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800" b="1" strike="noStrike" dirty="0">
                          <a:effectLst/>
                        </a:rPr>
                        <a:t>10 €</a:t>
                      </a:r>
                      <a:endParaRPr lang="fr-FR" sz="2800" b="1" strike="noStrik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800" b="1" strike="noStrike" dirty="0">
                          <a:solidFill>
                            <a:srgbClr val="00B050"/>
                          </a:solidFill>
                          <a:effectLst/>
                        </a:rPr>
                        <a:t>20 €</a:t>
                      </a:r>
                      <a:endParaRPr lang="fr-FR" sz="2800" b="1" strike="noStrike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800" b="1" strike="noStrike" dirty="0">
                          <a:effectLst/>
                        </a:rPr>
                        <a:t>? €</a:t>
                      </a:r>
                      <a:endParaRPr lang="fr-FR" sz="2800" b="1" strike="noStrike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30832479"/>
                  </a:ext>
                </a:extLst>
              </a:tr>
            </a:tbl>
          </a:graphicData>
        </a:graphic>
      </p:graphicFrame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1" y="548640"/>
            <a:ext cx="3048000" cy="15240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CC45419-C65B-1244-8342-4EFCDA01EC9A}"/>
              </a:ext>
            </a:extLst>
          </p:cNvPr>
          <p:cNvSpPr/>
          <p:nvPr/>
        </p:nvSpPr>
        <p:spPr>
          <a:xfrm>
            <a:off x="0" y="9384677"/>
            <a:ext cx="13001409" cy="417095"/>
          </a:xfrm>
          <a:prstGeom prst="rect">
            <a:avLst/>
          </a:prstGeom>
          <a:solidFill>
            <a:schemeClr val="tx1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IESF – Alsace (ARISAL) – AG 18.03.2023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33516D8-C810-9008-44FA-F9E119BCE852}"/>
              </a:ext>
            </a:extLst>
          </p:cNvPr>
          <p:cNvSpPr txBox="1"/>
          <p:nvPr/>
        </p:nvSpPr>
        <p:spPr>
          <a:xfrm>
            <a:off x="823142" y="8791093"/>
            <a:ext cx="120356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tx1">
                    <a:lumMod val="95000"/>
                  </a:schemeClr>
                </a:solidFill>
              </a:rPr>
              <a:t>https://www.assistant-juridique.fr/remboursement_frais_benevole.jsp</a:t>
            </a:r>
          </a:p>
        </p:txBody>
      </p:sp>
      <p:sp>
        <p:nvSpPr>
          <p:cNvPr id="2" name="Corps">
            <a:extLst>
              <a:ext uri="{FF2B5EF4-FFF2-40B4-BE49-F238E27FC236}">
                <a16:creationId xmlns:a16="http://schemas.microsoft.com/office/drawing/2014/main" id="{E80593E4-DE9E-6905-75F6-494CE0A49A5D}"/>
              </a:ext>
            </a:extLst>
          </p:cNvPr>
          <p:cNvSpPr txBox="1">
            <a:spLocks/>
          </p:cNvSpPr>
          <p:nvPr/>
        </p:nvSpPr>
        <p:spPr>
          <a:xfrm>
            <a:off x="2006600" y="4340655"/>
            <a:ext cx="11731172" cy="2895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650230" rtl="0" eaLnBrk="1" latinLnBrk="0" hangingPunct="1">
              <a:spcBef>
                <a:spcPct val="20000"/>
              </a:spcBef>
              <a:spcAft>
                <a:spcPts val="853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844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650230" indent="0" algn="ctr" defTabSz="650230" rtl="0" eaLnBrk="1" latinLnBrk="0" hangingPunct="1">
              <a:spcBef>
                <a:spcPct val="20000"/>
              </a:spcBef>
              <a:spcAft>
                <a:spcPts val="853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56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300460" indent="0" algn="ctr" defTabSz="650230" rtl="0" eaLnBrk="1" latinLnBrk="0" hangingPunct="1">
              <a:spcBef>
                <a:spcPct val="20000"/>
              </a:spcBef>
              <a:spcAft>
                <a:spcPts val="853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276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950690" indent="0" algn="ctr" defTabSz="650230" rtl="0" eaLnBrk="1" latinLnBrk="0" hangingPunct="1">
              <a:spcBef>
                <a:spcPct val="20000"/>
              </a:spcBef>
              <a:spcAft>
                <a:spcPts val="853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991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600919" indent="0" algn="ctr" defTabSz="650230" rtl="0" eaLnBrk="1" latinLnBrk="0" hangingPunct="1">
              <a:spcBef>
                <a:spcPct val="20000"/>
              </a:spcBef>
              <a:spcAft>
                <a:spcPts val="853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991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3251149" indent="0" algn="ctr" defTabSz="650230" rtl="0" eaLnBrk="1" latinLnBrk="0" hangingPunct="1">
              <a:spcBef>
                <a:spcPct val="20000"/>
              </a:spcBef>
              <a:spcAft>
                <a:spcPts val="853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991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3901379" indent="0" algn="ctr" defTabSz="650230" rtl="0" eaLnBrk="1" latinLnBrk="0" hangingPunct="1">
              <a:spcBef>
                <a:spcPct val="20000"/>
              </a:spcBef>
              <a:spcAft>
                <a:spcPts val="853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991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4551609" indent="0" algn="ctr" defTabSz="650230" rtl="0" eaLnBrk="1" latinLnBrk="0" hangingPunct="1">
              <a:spcBef>
                <a:spcPct val="20000"/>
              </a:spcBef>
              <a:spcAft>
                <a:spcPts val="853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991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5201839" indent="0" algn="ctr" defTabSz="650230" rtl="0" eaLnBrk="1" latinLnBrk="0" hangingPunct="1">
              <a:spcBef>
                <a:spcPct val="20000"/>
              </a:spcBef>
              <a:spcAft>
                <a:spcPts val="853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991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" name="Corps">
            <a:extLst>
              <a:ext uri="{FF2B5EF4-FFF2-40B4-BE49-F238E27FC236}">
                <a16:creationId xmlns:a16="http://schemas.microsoft.com/office/drawing/2014/main" id="{E59DE051-C976-C8EA-CD47-DA66A387BA26}"/>
              </a:ext>
            </a:extLst>
          </p:cNvPr>
          <p:cNvSpPr txBox="1">
            <a:spLocks/>
          </p:cNvSpPr>
          <p:nvPr/>
        </p:nvSpPr>
        <p:spPr>
          <a:xfrm>
            <a:off x="464457" y="4186677"/>
            <a:ext cx="12402458" cy="2895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650230" rtl="0" eaLnBrk="1" latinLnBrk="0" hangingPunct="1">
              <a:spcBef>
                <a:spcPct val="20000"/>
              </a:spcBef>
              <a:spcAft>
                <a:spcPts val="853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844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650230" indent="0" algn="ctr" defTabSz="650230" rtl="0" eaLnBrk="1" latinLnBrk="0" hangingPunct="1">
              <a:spcBef>
                <a:spcPct val="20000"/>
              </a:spcBef>
              <a:spcAft>
                <a:spcPts val="853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56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300460" indent="0" algn="ctr" defTabSz="650230" rtl="0" eaLnBrk="1" latinLnBrk="0" hangingPunct="1">
              <a:spcBef>
                <a:spcPct val="20000"/>
              </a:spcBef>
              <a:spcAft>
                <a:spcPts val="853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276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950690" indent="0" algn="ctr" defTabSz="650230" rtl="0" eaLnBrk="1" latinLnBrk="0" hangingPunct="1">
              <a:spcBef>
                <a:spcPct val="20000"/>
              </a:spcBef>
              <a:spcAft>
                <a:spcPts val="853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991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600919" indent="0" algn="ctr" defTabSz="650230" rtl="0" eaLnBrk="1" latinLnBrk="0" hangingPunct="1">
              <a:spcBef>
                <a:spcPct val="20000"/>
              </a:spcBef>
              <a:spcAft>
                <a:spcPts val="853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991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3251149" indent="0" algn="ctr" defTabSz="650230" rtl="0" eaLnBrk="1" latinLnBrk="0" hangingPunct="1">
              <a:spcBef>
                <a:spcPct val="20000"/>
              </a:spcBef>
              <a:spcAft>
                <a:spcPts val="853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991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3901379" indent="0" algn="ctr" defTabSz="650230" rtl="0" eaLnBrk="1" latinLnBrk="0" hangingPunct="1">
              <a:spcBef>
                <a:spcPct val="20000"/>
              </a:spcBef>
              <a:spcAft>
                <a:spcPts val="853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991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4551609" indent="0" algn="ctr" defTabSz="650230" rtl="0" eaLnBrk="1" latinLnBrk="0" hangingPunct="1">
              <a:spcBef>
                <a:spcPct val="20000"/>
              </a:spcBef>
              <a:spcAft>
                <a:spcPts val="853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991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5201839" indent="0" algn="ctr" defTabSz="650230" rtl="0" eaLnBrk="1" latinLnBrk="0" hangingPunct="1">
              <a:spcBef>
                <a:spcPct val="20000"/>
              </a:spcBef>
              <a:spcAft>
                <a:spcPts val="853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991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>
                <a:solidFill>
                  <a:schemeClr val="tx1"/>
                </a:solidFill>
              </a:rPr>
              <a:t>Le barème général des frais kilométriques s'applique désormais:</a:t>
            </a:r>
          </a:p>
          <a:p>
            <a:r>
              <a:rPr lang="fr-FR" b="1" dirty="0">
                <a:solidFill>
                  <a:schemeClr val="tx1"/>
                </a:solidFill>
              </a:rPr>
              <a:t>Exemple en 2022, pour une voiture de 7CV de puissance fiscale ( puissance max prise en compte ) : 0,661€ /km         (4 CV 0,575€/km )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Corps">
            <a:extLst>
              <a:ext uri="{FF2B5EF4-FFF2-40B4-BE49-F238E27FC236}">
                <a16:creationId xmlns:a16="http://schemas.microsoft.com/office/drawing/2014/main" id="{C664AF2D-D012-1D9B-6AAB-30F3AE3BF59D}"/>
              </a:ext>
            </a:extLst>
          </p:cNvPr>
          <p:cNvSpPr txBox="1">
            <a:spLocks/>
          </p:cNvSpPr>
          <p:nvPr/>
        </p:nvSpPr>
        <p:spPr>
          <a:xfrm>
            <a:off x="975361" y="6487885"/>
            <a:ext cx="11731172" cy="2895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650230" rtl="0" eaLnBrk="1" latinLnBrk="0" hangingPunct="1">
              <a:spcBef>
                <a:spcPct val="20000"/>
              </a:spcBef>
              <a:spcAft>
                <a:spcPts val="853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844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650230" indent="0" algn="ctr" defTabSz="650230" rtl="0" eaLnBrk="1" latinLnBrk="0" hangingPunct="1">
              <a:spcBef>
                <a:spcPct val="20000"/>
              </a:spcBef>
              <a:spcAft>
                <a:spcPts val="853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56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300460" indent="0" algn="ctr" defTabSz="650230" rtl="0" eaLnBrk="1" latinLnBrk="0" hangingPunct="1">
              <a:spcBef>
                <a:spcPct val="20000"/>
              </a:spcBef>
              <a:spcAft>
                <a:spcPts val="853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276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950690" indent="0" algn="ctr" defTabSz="650230" rtl="0" eaLnBrk="1" latinLnBrk="0" hangingPunct="1">
              <a:spcBef>
                <a:spcPct val="20000"/>
              </a:spcBef>
              <a:spcAft>
                <a:spcPts val="853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991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600919" indent="0" algn="ctr" defTabSz="650230" rtl="0" eaLnBrk="1" latinLnBrk="0" hangingPunct="1">
              <a:spcBef>
                <a:spcPct val="20000"/>
              </a:spcBef>
              <a:spcAft>
                <a:spcPts val="853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991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3251149" indent="0" algn="ctr" defTabSz="650230" rtl="0" eaLnBrk="1" latinLnBrk="0" hangingPunct="1">
              <a:spcBef>
                <a:spcPct val="20000"/>
              </a:spcBef>
              <a:spcAft>
                <a:spcPts val="853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991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3901379" indent="0" algn="ctr" defTabSz="650230" rtl="0" eaLnBrk="1" latinLnBrk="0" hangingPunct="1">
              <a:spcBef>
                <a:spcPct val="20000"/>
              </a:spcBef>
              <a:spcAft>
                <a:spcPts val="853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991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4551609" indent="0" algn="ctr" defTabSz="650230" rtl="0" eaLnBrk="1" latinLnBrk="0" hangingPunct="1">
              <a:spcBef>
                <a:spcPct val="20000"/>
              </a:spcBef>
              <a:spcAft>
                <a:spcPts val="853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991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5201839" indent="0" algn="ctr" defTabSz="650230" rtl="0" eaLnBrk="1" latinLnBrk="0" hangingPunct="1">
              <a:spcBef>
                <a:spcPct val="20000"/>
              </a:spcBef>
              <a:spcAft>
                <a:spcPts val="853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991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>
                <a:solidFill>
                  <a:schemeClr val="tx1"/>
                </a:solidFill>
              </a:rPr>
              <a:t>Rappel :</a:t>
            </a:r>
          </a:p>
          <a:p>
            <a:r>
              <a:rPr lang="fr-FR" dirty="0">
                <a:solidFill>
                  <a:schemeClr val="tx1"/>
                </a:solidFill>
              </a:rPr>
              <a:t>Mission remboursée si validée lors d’un conseil</a:t>
            </a:r>
          </a:p>
          <a:p>
            <a:r>
              <a:rPr lang="fr-FR" u="sng" dirty="0">
                <a:solidFill>
                  <a:schemeClr val="tx1"/>
                </a:solidFill>
              </a:rPr>
              <a:t>Ne sont pas remboursables (frais/don) :</a:t>
            </a:r>
            <a:r>
              <a:rPr lang="fr-FR" dirty="0">
                <a:solidFill>
                  <a:schemeClr val="tx1"/>
                </a:solidFill>
              </a:rPr>
              <a:t> la participation aux bureaux, CA, AG et réunions adjacentes</a:t>
            </a:r>
          </a:p>
        </p:txBody>
      </p:sp>
    </p:spTree>
    <p:extLst>
      <p:ext uri="{BB962C8B-B14F-4D97-AF65-F5344CB8AC3E}">
        <p14:creationId xmlns:p14="http://schemas.microsoft.com/office/powerpoint/2010/main" val="23857490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hueOff val="0"/>
            <a:satOff val="0"/>
            <a:lumOff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316FA082-EEC4-4417-9447-101F5746863D}"/>
              </a:ext>
            </a:extLst>
          </p:cNvPr>
          <p:cNvSpPr/>
          <p:nvPr/>
        </p:nvSpPr>
        <p:spPr>
          <a:xfrm>
            <a:off x="568043" y="7600522"/>
            <a:ext cx="11122570" cy="156856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6" name="Conseil d’Administration 2017"/>
          <p:cNvSpPr>
            <a:spLocks noGrp="1"/>
          </p:cNvSpPr>
          <p:nvPr>
            <p:ph type="ctrTitle"/>
          </p:nvPr>
        </p:nvSpPr>
        <p:spPr>
          <a:xfrm>
            <a:off x="3850105" y="0"/>
            <a:ext cx="9151304" cy="1898154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bg2">
                    <a:lumMod val="75000"/>
                  </a:schemeClr>
                </a:solidFill>
              </a:rPr>
              <a:t>ELECTIONS AU </a:t>
            </a:r>
            <a:r>
              <a:rPr dirty="0">
                <a:solidFill>
                  <a:schemeClr val="bg2">
                    <a:lumMod val="75000"/>
                  </a:schemeClr>
                </a:solidFill>
              </a:rPr>
              <a:t>Conseil </a:t>
            </a:r>
            <a:r>
              <a:rPr dirty="0" err="1">
                <a:solidFill>
                  <a:schemeClr val="bg2">
                    <a:lumMod val="75000"/>
                  </a:schemeClr>
                </a:solidFill>
              </a:rPr>
              <a:t>d’Administration</a:t>
            </a:r>
            <a:r>
              <a:rPr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fr-FR" dirty="0">
                <a:solidFill>
                  <a:schemeClr val="bg2">
                    <a:lumMod val="75000"/>
                  </a:schemeClr>
                </a:solidFill>
              </a:rPr>
              <a:t>2023</a:t>
            </a:r>
            <a:endParaRPr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56A8F01-3D20-46D2-8EBF-AE55E925108E}"/>
              </a:ext>
            </a:extLst>
          </p:cNvPr>
          <p:cNvSpPr txBox="1"/>
          <p:nvPr/>
        </p:nvSpPr>
        <p:spPr>
          <a:xfrm>
            <a:off x="380451" y="2157327"/>
            <a:ext cx="4299751" cy="262199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</a:rPr>
              <a:t>Renouvellements 2023</a:t>
            </a:r>
          </a:p>
          <a:p>
            <a:endParaRPr lang="fr-FR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Jacques 	BAUDOUIN</a:t>
            </a:r>
          </a:p>
          <a:p>
            <a:r>
              <a:rPr lang="en-US" sz="2400" dirty="0">
                <a:solidFill>
                  <a:schemeClr val="bg1"/>
                </a:solidFill>
              </a:rPr>
              <a:t>Thierry	BECK </a:t>
            </a:r>
          </a:p>
          <a:p>
            <a:r>
              <a:rPr lang="en-US" sz="2400" dirty="0">
                <a:solidFill>
                  <a:schemeClr val="bg1"/>
                </a:solidFill>
              </a:rPr>
              <a:t>Thierry	MARIER</a:t>
            </a:r>
          </a:p>
          <a:p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2482905-612C-4B05-8A1B-FDC5A1116525}"/>
              </a:ext>
            </a:extLst>
          </p:cNvPr>
          <p:cNvSpPr/>
          <p:nvPr/>
        </p:nvSpPr>
        <p:spPr>
          <a:xfrm>
            <a:off x="6884894" y="1898154"/>
            <a:ext cx="415917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</a:rPr>
              <a:t>René	HUBER </a:t>
            </a:r>
          </a:p>
          <a:p>
            <a:r>
              <a:rPr lang="fr-FR" sz="2000" dirty="0">
                <a:solidFill>
                  <a:schemeClr val="bg1"/>
                </a:solidFill>
              </a:rPr>
              <a:t>Willy	KRESSER </a:t>
            </a:r>
          </a:p>
          <a:p>
            <a:r>
              <a:rPr lang="fr-FR" sz="2000" dirty="0">
                <a:solidFill>
                  <a:schemeClr val="bg1"/>
                </a:solidFill>
              </a:rPr>
              <a:t>Sylvain	LECLER </a:t>
            </a:r>
          </a:p>
          <a:p>
            <a:r>
              <a:rPr lang="fr-FR" sz="2000" dirty="0">
                <a:solidFill>
                  <a:schemeClr val="bg1"/>
                </a:solidFill>
              </a:rPr>
              <a:t>Jean-Jacques	LUTTRINGER </a:t>
            </a:r>
          </a:p>
          <a:p>
            <a:r>
              <a:rPr lang="fr-FR" sz="2000" dirty="0">
                <a:solidFill>
                  <a:schemeClr val="bg1"/>
                </a:solidFill>
              </a:rPr>
              <a:t>Céline	POLOCE </a:t>
            </a:r>
          </a:p>
          <a:p>
            <a:r>
              <a:rPr lang="fr-FR" sz="2000" dirty="0">
                <a:solidFill>
                  <a:schemeClr val="bg1"/>
                </a:solidFill>
              </a:rPr>
              <a:t>Serge	RULEWSKI </a:t>
            </a:r>
          </a:p>
          <a:p>
            <a:r>
              <a:rPr lang="fr-FR" sz="2000" dirty="0">
                <a:solidFill>
                  <a:schemeClr val="bg1"/>
                </a:solidFill>
              </a:rPr>
              <a:t>Jean-Claude	MUTSCHLER</a:t>
            </a:r>
          </a:p>
          <a:p>
            <a:endParaRPr lang="fr-FR" sz="2000" dirty="0">
              <a:solidFill>
                <a:schemeClr val="bg1"/>
              </a:solidFill>
            </a:endParaRPr>
          </a:p>
          <a:p>
            <a:r>
              <a:rPr lang="fr-FR" sz="2000" dirty="0">
                <a:solidFill>
                  <a:schemeClr val="bg1"/>
                </a:solidFill>
              </a:rPr>
              <a:t>Knut	HAWERKAMP </a:t>
            </a:r>
          </a:p>
          <a:p>
            <a:r>
              <a:rPr lang="fr-FR" sz="2000" dirty="0">
                <a:solidFill>
                  <a:schemeClr val="bg1"/>
                </a:solidFill>
              </a:rPr>
              <a:t>Jean-Marie	OHLMANN </a:t>
            </a:r>
          </a:p>
          <a:p>
            <a:r>
              <a:rPr lang="fr-FR" sz="2000" dirty="0">
                <a:solidFill>
                  <a:schemeClr val="bg1"/>
                </a:solidFill>
              </a:rPr>
              <a:t>Marie-Laure	HISETTE-JOURDAINNE</a:t>
            </a:r>
          </a:p>
          <a:p>
            <a:r>
              <a:rPr lang="fr-FR" sz="2000" dirty="0">
                <a:solidFill>
                  <a:schemeClr val="bg1"/>
                </a:solidFill>
              </a:rPr>
              <a:t>Carine	LANGER</a:t>
            </a:r>
          </a:p>
          <a:p>
            <a:r>
              <a:rPr lang="fr-FR" sz="2000" dirty="0">
                <a:solidFill>
                  <a:schemeClr val="bg1"/>
                </a:solidFill>
              </a:rPr>
              <a:t>Remi	PICAND</a:t>
            </a:r>
          </a:p>
          <a:p>
            <a:endParaRPr lang="fr-FR" sz="2000" dirty="0">
              <a:solidFill>
                <a:schemeClr val="bg1"/>
              </a:solidFill>
            </a:endParaRPr>
          </a:p>
          <a:p>
            <a:r>
              <a:rPr lang="fr-FR" sz="2000" dirty="0">
                <a:solidFill>
                  <a:schemeClr val="bg1"/>
                </a:solidFill>
              </a:rPr>
              <a:t>Jean BOULEAU</a:t>
            </a:r>
          </a:p>
          <a:p>
            <a:r>
              <a:rPr lang="fr-FR" sz="2000" dirty="0">
                <a:solidFill>
                  <a:schemeClr val="bg1"/>
                </a:solidFill>
              </a:rPr>
              <a:t>Marie-Christine CRETON</a:t>
            </a:r>
          </a:p>
          <a:p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CF98E4E-7061-4B12-A140-963A033FDC6E}"/>
              </a:ext>
            </a:extLst>
          </p:cNvPr>
          <p:cNvSpPr/>
          <p:nvPr/>
        </p:nvSpPr>
        <p:spPr>
          <a:xfrm>
            <a:off x="6884894" y="7200269"/>
            <a:ext cx="57394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Président d’IESF, membre d’honneur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2BF3BE-C292-4AA8-B5DF-AC672287514F}"/>
              </a:ext>
            </a:extLst>
          </p:cNvPr>
          <p:cNvSpPr/>
          <p:nvPr/>
        </p:nvSpPr>
        <p:spPr>
          <a:xfrm>
            <a:off x="861291" y="7676522"/>
            <a:ext cx="8555833" cy="530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50230">
              <a:spcBef>
                <a:spcPct val="20000"/>
              </a:spcBef>
              <a:spcAft>
                <a:spcPts val="853"/>
              </a:spcAft>
              <a:buClr>
                <a:prstClr val="white"/>
              </a:buClr>
              <a:buSzPct val="75000"/>
            </a:pPr>
            <a:r>
              <a:rPr lang="fr-FR" sz="2844" dirty="0">
                <a:solidFill>
                  <a:srgbClr val="146194">
                    <a:lumMod val="75000"/>
                  </a:srgbClr>
                </a:solidFill>
              </a:rPr>
              <a:t>Désignation des Réviseurs aux Comptes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31B675A-904B-4608-9647-B885066A7180}"/>
              </a:ext>
            </a:extLst>
          </p:cNvPr>
          <p:cNvSpPr/>
          <p:nvPr/>
        </p:nvSpPr>
        <p:spPr>
          <a:xfrm>
            <a:off x="861291" y="8247646"/>
            <a:ext cx="33350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</a:rPr>
              <a:t>Maurice	FRACASSI</a:t>
            </a:r>
          </a:p>
          <a:p>
            <a:r>
              <a:rPr lang="fr-FR" sz="2400" dirty="0">
                <a:solidFill>
                  <a:schemeClr val="bg1"/>
                </a:solidFill>
              </a:rPr>
              <a:t>Martine DEMAY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54DCA59-CA2E-4D50-823B-F8B6983AFAAD}"/>
              </a:ext>
            </a:extLst>
          </p:cNvPr>
          <p:cNvSpPr/>
          <p:nvPr/>
        </p:nvSpPr>
        <p:spPr>
          <a:xfrm>
            <a:off x="0" y="9384677"/>
            <a:ext cx="13001409" cy="417095"/>
          </a:xfrm>
          <a:prstGeom prst="rect">
            <a:avLst/>
          </a:prstGeom>
          <a:solidFill>
            <a:schemeClr val="tx1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IESF – Alsace (ARISAL) – AG 18.03.2023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18FA3835-700A-4197-98FF-94835E62F5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30" y="340867"/>
            <a:ext cx="3048000" cy="1524001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1B42824D-33CE-46EE-9AF3-72044A9AEFD9}"/>
              </a:ext>
            </a:extLst>
          </p:cNvPr>
          <p:cNvSpPr txBox="1"/>
          <p:nvPr/>
        </p:nvSpPr>
        <p:spPr>
          <a:xfrm>
            <a:off x="380451" y="6157572"/>
            <a:ext cx="5282947" cy="98750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</a:rPr>
              <a:t>Nouveaux candidats 2023 ?</a:t>
            </a:r>
          </a:p>
          <a:p>
            <a:endParaRPr lang="fr-FR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rogramme…"/>
          <p:cNvSpPr>
            <a:spLocks noGrp="1"/>
          </p:cNvSpPr>
          <p:nvPr>
            <p:ph type="ctrTitle"/>
          </p:nvPr>
        </p:nvSpPr>
        <p:spPr>
          <a:xfrm>
            <a:off x="0" y="0"/>
            <a:ext cx="13004800" cy="12573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dirty="0" err="1"/>
              <a:t>Programme</a:t>
            </a:r>
            <a:r>
              <a:rPr dirty="0"/>
              <a:t> </a:t>
            </a:r>
            <a:r>
              <a:rPr lang="fr-FR" dirty="0"/>
              <a:t> </a:t>
            </a:r>
            <a:r>
              <a:rPr dirty="0" err="1"/>
              <a:t>d’activités</a:t>
            </a:r>
            <a:r>
              <a:rPr dirty="0"/>
              <a:t> </a:t>
            </a:r>
            <a:r>
              <a:rPr lang="fr-FR" dirty="0"/>
              <a:t>2023</a:t>
            </a:r>
            <a:endParaRPr dirty="0"/>
          </a:p>
        </p:txBody>
      </p:sp>
      <p:sp>
        <p:nvSpPr>
          <p:cNvPr id="144" name="PMIS…"/>
          <p:cNvSpPr>
            <a:spLocks noGrp="1"/>
          </p:cNvSpPr>
          <p:nvPr>
            <p:ph type="subTitle" idx="1"/>
          </p:nvPr>
        </p:nvSpPr>
        <p:spPr>
          <a:xfrm>
            <a:off x="671404" y="1600201"/>
            <a:ext cx="11658600" cy="756412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556126" indent="-556126" algn="l">
              <a:buSzPct val="100000"/>
              <a:buAutoNum type="arabicPeriod"/>
            </a:pPr>
            <a:r>
              <a:rPr lang="fr-FR" dirty="0" err="1">
                <a:solidFill>
                  <a:schemeClr val="tx1">
                    <a:lumMod val="95000"/>
                  </a:schemeClr>
                </a:solidFill>
              </a:rPr>
              <a:t>Makerfight</a:t>
            </a:r>
            <a:r>
              <a:rPr lang="fr-FR" dirty="0">
                <a:solidFill>
                  <a:schemeClr val="tx1">
                    <a:lumMod val="95000"/>
                  </a:schemeClr>
                </a:solidFill>
              </a:rPr>
              <a:t> Mulhouse – 19 mars 2023</a:t>
            </a:r>
          </a:p>
          <a:p>
            <a:pPr marL="556126" indent="-556126" algn="l">
              <a:buSzPct val="100000"/>
              <a:buAutoNum type="arabicPeriod"/>
            </a:pPr>
            <a:r>
              <a:rPr lang="fr-FR" dirty="0">
                <a:solidFill>
                  <a:schemeClr val="tx1">
                    <a:lumMod val="95000"/>
                  </a:schemeClr>
                </a:solidFill>
              </a:rPr>
              <a:t>JNI </a:t>
            </a:r>
            <a:r>
              <a:rPr lang="fr-FR" dirty="0" err="1">
                <a:solidFill>
                  <a:schemeClr val="tx1">
                    <a:lumMod val="95000"/>
                  </a:schemeClr>
                </a:solidFill>
              </a:rPr>
              <a:t>Muhouse</a:t>
            </a:r>
            <a:r>
              <a:rPr lang="fr-FR" dirty="0">
                <a:solidFill>
                  <a:schemeClr val="tx1">
                    <a:lumMod val="95000"/>
                  </a:schemeClr>
                </a:solidFill>
              </a:rPr>
              <a:t> – La data dans tous ses états – 7 avril 2023</a:t>
            </a:r>
          </a:p>
          <a:p>
            <a:pPr marL="556126" indent="-556126" algn="l">
              <a:buSzPct val="100000"/>
              <a:buAutoNum type="arabicPeriod"/>
            </a:pPr>
            <a:r>
              <a:rPr lang="fr-FR" dirty="0">
                <a:solidFill>
                  <a:schemeClr val="tx1">
                    <a:lumMod val="95000"/>
                  </a:schemeClr>
                </a:solidFill>
              </a:rPr>
              <a:t>Repas Convivial VDI-ARISAL : 6 mai 2023</a:t>
            </a:r>
          </a:p>
          <a:p>
            <a:pPr marL="556126" indent="-556126" algn="l">
              <a:buSzPct val="100000"/>
              <a:buAutoNum type="arabicPeriod"/>
            </a:pPr>
            <a:r>
              <a:rPr lang="fr-FR" dirty="0">
                <a:solidFill>
                  <a:schemeClr val="tx1">
                    <a:lumMod val="95000"/>
                  </a:schemeClr>
                </a:solidFill>
              </a:rPr>
              <a:t>Participation AG IESF national – Nicole </a:t>
            </a:r>
            <a:r>
              <a:rPr lang="fr-FR" dirty="0" err="1">
                <a:solidFill>
                  <a:schemeClr val="tx1">
                    <a:lumMod val="95000"/>
                  </a:schemeClr>
                </a:solidFill>
              </a:rPr>
              <a:t>Bomo</a:t>
            </a:r>
            <a:r>
              <a:rPr lang="fr-FR" dirty="0">
                <a:solidFill>
                  <a:schemeClr val="tx1">
                    <a:lumMod val="95000"/>
                  </a:schemeClr>
                </a:solidFill>
              </a:rPr>
              <a:t> – juin 2023</a:t>
            </a:r>
          </a:p>
          <a:p>
            <a:pPr marL="556126" indent="-556126" algn="l">
              <a:buSzPct val="100000"/>
              <a:buAutoNum type="arabicPeriod"/>
            </a:pPr>
            <a:r>
              <a:rPr lang="fr-FR" dirty="0">
                <a:solidFill>
                  <a:schemeClr val="tx1">
                    <a:lumMod val="95000"/>
                  </a:schemeClr>
                </a:solidFill>
              </a:rPr>
              <a:t>Participation AG </a:t>
            </a:r>
            <a:r>
              <a:rPr lang="fr-FR" dirty="0" err="1">
                <a:solidFill>
                  <a:schemeClr val="tx1">
                    <a:lumMod val="95000"/>
                  </a:schemeClr>
                </a:solidFill>
              </a:rPr>
              <a:t>AlsaceTech</a:t>
            </a:r>
            <a:r>
              <a:rPr lang="fr-FR" dirty="0">
                <a:solidFill>
                  <a:schemeClr val="tx1">
                    <a:lumMod val="95000"/>
                  </a:schemeClr>
                </a:solidFill>
              </a:rPr>
              <a:t> – Willy </a:t>
            </a:r>
            <a:r>
              <a:rPr lang="fr-FR" dirty="0" err="1">
                <a:solidFill>
                  <a:schemeClr val="tx1">
                    <a:lumMod val="95000"/>
                  </a:schemeClr>
                </a:solidFill>
              </a:rPr>
              <a:t>Kresser</a:t>
            </a:r>
            <a:r>
              <a:rPr lang="fr-FR" dirty="0">
                <a:solidFill>
                  <a:schemeClr val="tx1">
                    <a:lumMod val="95000"/>
                  </a:schemeClr>
                </a:solidFill>
              </a:rPr>
              <a:t> – juin 2023</a:t>
            </a:r>
          </a:p>
          <a:p>
            <a:pPr marL="556126" indent="-556126" algn="l">
              <a:buSzPct val="100000"/>
              <a:buAutoNum type="arabicPeriod"/>
            </a:pPr>
            <a:r>
              <a:rPr lang="fr-FR" dirty="0">
                <a:solidFill>
                  <a:schemeClr val="tx1">
                    <a:lumMod val="95000"/>
                  </a:schemeClr>
                </a:solidFill>
              </a:rPr>
              <a:t>Congrès des Régions – Willy – Octobre 2023</a:t>
            </a:r>
            <a:endParaRPr dirty="0">
              <a:solidFill>
                <a:schemeClr val="tx1">
                  <a:lumMod val="95000"/>
                </a:schemeClr>
              </a:solidFill>
            </a:endParaRPr>
          </a:p>
          <a:p>
            <a:pPr marL="556126" indent="-556126" algn="l">
              <a:buSzPct val="100000"/>
              <a:buAutoNum type="arabicPeriod"/>
            </a:pPr>
            <a:r>
              <a:rPr lang="fr-FR" dirty="0">
                <a:solidFill>
                  <a:schemeClr val="tx1">
                    <a:lumMod val="95000"/>
                  </a:schemeClr>
                </a:solidFill>
              </a:rPr>
              <a:t>PMIS : </a:t>
            </a:r>
          </a:p>
          <a:p>
            <a:pPr marL="1206356" lvl="1" indent="-556126" algn="l">
              <a:buSzPct val="100000"/>
              <a:buAutoNum type="arabicPeriod"/>
            </a:pPr>
            <a:r>
              <a:rPr lang="fr-FR" dirty="0">
                <a:solidFill>
                  <a:schemeClr val="tx1">
                    <a:lumMod val="95000"/>
                  </a:schemeClr>
                </a:solidFill>
              </a:rPr>
              <a:t>Subvention Région Grand-Est (nouveaux kakemonos)</a:t>
            </a:r>
          </a:p>
          <a:p>
            <a:pPr marL="1206356" lvl="1" indent="-556126" algn="l">
              <a:buSzPct val="100000"/>
              <a:buAutoNum type="arabicPeriod"/>
            </a:pPr>
            <a:r>
              <a:rPr lang="fr-FR" dirty="0">
                <a:solidFill>
                  <a:schemeClr val="tx1">
                    <a:lumMod val="95000"/>
                  </a:schemeClr>
                </a:solidFill>
              </a:rPr>
              <a:t>Nouvelle organisation : Nicole </a:t>
            </a:r>
            <a:r>
              <a:rPr lang="fr-FR" dirty="0" err="1">
                <a:solidFill>
                  <a:schemeClr val="tx1">
                    <a:lumMod val="95000"/>
                  </a:schemeClr>
                </a:solidFill>
              </a:rPr>
              <a:t>Bomo</a:t>
            </a:r>
            <a:r>
              <a:rPr lang="fr-FR" dirty="0">
                <a:solidFill>
                  <a:schemeClr val="tx1">
                    <a:lumMod val="95000"/>
                  </a:schemeClr>
                </a:solidFill>
              </a:rPr>
              <a:t>, Carine Langer</a:t>
            </a:r>
          </a:p>
          <a:p>
            <a:pPr marL="556126" indent="-556126">
              <a:buSzPct val="100000"/>
              <a:buAutoNum type="arabicPeriod"/>
            </a:pPr>
            <a:r>
              <a:rPr lang="fr-FR" dirty="0">
                <a:solidFill>
                  <a:schemeClr val="tx1">
                    <a:lumMod val="95000"/>
                  </a:schemeClr>
                </a:solidFill>
              </a:rPr>
              <a:t>Festival </a:t>
            </a:r>
            <a:r>
              <a:rPr lang="fr-FR" dirty="0" err="1">
                <a:solidFill>
                  <a:schemeClr val="tx1">
                    <a:lumMod val="95000"/>
                  </a:schemeClr>
                </a:solidFill>
              </a:rPr>
              <a:t>Jaim</a:t>
            </a:r>
            <a:r>
              <a:rPr lang="fr-FR" dirty="0">
                <a:solidFill>
                  <a:schemeClr val="tx1">
                    <a:lumMod val="95000"/>
                  </a:schemeClr>
                </a:solidFill>
              </a:rPr>
              <a:t> – partenaire (contact : Martine) </a:t>
            </a:r>
          </a:p>
          <a:p>
            <a:pPr marL="1206356" lvl="1" indent="-556126">
              <a:buSzPct val="100000"/>
              <a:buAutoNum type="arabicPeriod"/>
            </a:pPr>
            <a:r>
              <a:rPr lang="fr-FR" dirty="0">
                <a:solidFill>
                  <a:schemeClr val="tx1">
                    <a:lumMod val="95000"/>
                  </a:schemeClr>
                </a:solidFill>
                <a:hlinkClick r:id="rId3"/>
              </a:rPr>
              <a:t>https://jaim-festival.fr/</a:t>
            </a:r>
            <a:r>
              <a:rPr lang="fr-FR" dirty="0">
                <a:solidFill>
                  <a:schemeClr val="tx1">
                    <a:lumMod val="95000"/>
                  </a:schemeClr>
                </a:solidFill>
              </a:rPr>
              <a:t> </a:t>
            </a:r>
          </a:p>
          <a:p>
            <a:pPr marL="556126" indent="-556126">
              <a:buSzPct val="100000"/>
              <a:buFont typeface="Wingdings 3" panose="05040102010807070707" pitchFamily="18" charset="2"/>
              <a:buAutoNum type="arabicPeriod"/>
            </a:pPr>
            <a:r>
              <a:rPr lang="fr-FR" dirty="0">
                <a:solidFill>
                  <a:schemeClr val="tx1">
                    <a:lumMod val="95000"/>
                  </a:schemeClr>
                </a:solidFill>
              </a:rPr>
              <a:t>1 à 2 </a:t>
            </a:r>
            <a:r>
              <a:rPr lang="fr-FR" dirty="0" err="1">
                <a:solidFill>
                  <a:schemeClr val="tx1">
                    <a:lumMod val="95000"/>
                  </a:schemeClr>
                </a:solidFill>
              </a:rPr>
              <a:t>afterworks</a:t>
            </a:r>
            <a:r>
              <a:rPr lang="fr-FR" dirty="0">
                <a:solidFill>
                  <a:schemeClr val="tx1">
                    <a:lumMod val="95000"/>
                  </a:schemeClr>
                </a:solidFill>
              </a:rPr>
              <a:t> (Désertez – Appel AGRO 2023) </a:t>
            </a:r>
          </a:p>
          <a:p>
            <a:pPr marL="556126" indent="-556126">
              <a:buSzPct val="100000"/>
              <a:buFont typeface="Wingdings 3" panose="05040102010807070707" pitchFamily="18" charset="2"/>
              <a:buAutoNum type="arabicPeriod"/>
            </a:pPr>
            <a:r>
              <a:rPr lang="fr-FR" dirty="0">
                <a:solidFill>
                  <a:schemeClr val="tx1">
                    <a:lumMod val="95000"/>
                  </a:schemeClr>
                </a:solidFill>
              </a:rPr>
              <a:t>Réunion des présidents de groupements à renouveler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AD106B-374F-46BD-B3BF-ACDD98F3747E}"/>
              </a:ext>
            </a:extLst>
          </p:cNvPr>
          <p:cNvSpPr/>
          <p:nvPr/>
        </p:nvSpPr>
        <p:spPr>
          <a:xfrm>
            <a:off x="0" y="9384677"/>
            <a:ext cx="13001409" cy="417095"/>
          </a:xfrm>
          <a:prstGeom prst="rect">
            <a:avLst/>
          </a:prstGeom>
          <a:solidFill>
            <a:schemeClr val="tx1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IESF – Alsace (ARISAL) – AG 18.03.2023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rogramme…"/>
          <p:cNvSpPr>
            <a:spLocks noGrp="1"/>
          </p:cNvSpPr>
          <p:nvPr>
            <p:ph type="ctrTitle"/>
          </p:nvPr>
        </p:nvSpPr>
        <p:spPr>
          <a:xfrm>
            <a:off x="0" y="0"/>
            <a:ext cx="13004800" cy="12573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fr-FR" dirty="0"/>
              <a:t>SUJETS EN ATTENTE 2023</a:t>
            </a:r>
            <a:endParaRPr dirty="0"/>
          </a:p>
        </p:txBody>
      </p:sp>
      <p:sp>
        <p:nvSpPr>
          <p:cNvPr id="144" name="PMIS…"/>
          <p:cNvSpPr>
            <a:spLocks noGrp="1"/>
          </p:cNvSpPr>
          <p:nvPr>
            <p:ph type="subTitle" idx="1"/>
          </p:nvPr>
        </p:nvSpPr>
        <p:spPr>
          <a:xfrm>
            <a:off x="671404" y="1432559"/>
            <a:ext cx="11658600" cy="7731761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>
              <a:buSzPct val="100000"/>
            </a:pPr>
            <a:endParaRPr lang="fr-FR" dirty="0">
              <a:solidFill>
                <a:schemeClr val="tx1">
                  <a:lumMod val="95000"/>
                </a:schemeClr>
              </a:solidFill>
            </a:endParaRPr>
          </a:p>
          <a:p>
            <a:pPr algn="l">
              <a:buSzPct val="100000"/>
            </a:pPr>
            <a:r>
              <a:rPr lang="fr-FR" dirty="0">
                <a:solidFill>
                  <a:schemeClr val="tx1">
                    <a:lumMod val="95000"/>
                  </a:schemeClr>
                </a:solidFill>
              </a:rPr>
              <a:t>Les sujets en attente :</a:t>
            </a:r>
          </a:p>
          <a:p>
            <a:pPr algn="l">
              <a:buSzPct val="100000"/>
            </a:pPr>
            <a:endParaRPr lang="fr-FR" dirty="0">
              <a:solidFill>
                <a:schemeClr val="tx1">
                  <a:lumMod val="95000"/>
                </a:schemeClr>
              </a:solidFill>
            </a:endParaRPr>
          </a:p>
          <a:p>
            <a:pPr marL="514350" indent="-514350">
              <a:buSzPct val="100000"/>
              <a:buFont typeface="+mj-lt"/>
              <a:buAutoNum type="arabicPeriod"/>
            </a:pPr>
            <a:r>
              <a:rPr lang="fr-FR" b="1" dirty="0">
                <a:solidFill>
                  <a:schemeClr val="tx1">
                    <a:lumMod val="95000"/>
                  </a:schemeClr>
                </a:solidFill>
              </a:rPr>
              <a:t>Formation aux réseaux sociaux pour les membres </a:t>
            </a:r>
            <a:r>
              <a:rPr lang="fr-FR" b="1" dirty="0" err="1">
                <a:solidFill>
                  <a:schemeClr val="tx1">
                    <a:lumMod val="95000"/>
                  </a:schemeClr>
                </a:solidFill>
              </a:rPr>
              <a:t>Arisal</a:t>
            </a:r>
            <a:endParaRPr lang="fr-FR" b="1" dirty="0">
              <a:solidFill>
                <a:schemeClr val="tx1">
                  <a:lumMod val="95000"/>
                </a:schemeClr>
              </a:solidFill>
            </a:endParaRPr>
          </a:p>
          <a:p>
            <a:pPr marL="514350" indent="-514350">
              <a:buSzPct val="100000"/>
              <a:buFont typeface="+mj-lt"/>
              <a:buAutoNum type="arabicPeriod"/>
            </a:pPr>
            <a:r>
              <a:rPr lang="fr-FR" dirty="0">
                <a:solidFill>
                  <a:schemeClr val="tx1">
                    <a:lumMod val="95000"/>
                  </a:schemeClr>
                </a:solidFill>
              </a:rPr>
              <a:t>IESF Enquête nationale déclinée en Région</a:t>
            </a:r>
          </a:p>
          <a:p>
            <a:pPr marL="514350" indent="-514350">
              <a:buSzPct val="100000"/>
              <a:buFont typeface="+mj-lt"/>
              <a:buAutoNum type="arabicPeriod"/>
            </a:pPr>
            <a:r>
              <a:rPr lang="fr-FR" dirty="0">
                <a:solidFill>
                  <a:schemeClr val="tx1">
                    <a:lumMod val="95000"/>
                  </a:schemeClr>
                </a:solidFill>
              </a:rPr>
              <a:t>Changement des statuts pour AG à distance</a:t>
            </a:r>
          </a:p>
          <a:p>
            <a:pPr marL="514350" indent="-514350" algn="l">
              <a:buSzPct val="100000"/>
              <a:buFont typeface="+mj-lt"/>
              <a:buAutoNum type="arabicPeriod"/>
            </a:pPr>
            <a:r>
              <a:rPr lang="fr-FR" dirty="0">
                <a:solidFill>
                  <a:schemeClr val="tx1">
                    <a:lumMod val="95000"/>
                  </a:schemeClr>
                </a:solidFill>
              </a:rPr>
              <a:t>Groupe de travail sur la recherche d’adhérents (plaquette)</a:t>
            </a:r>
          </a:p>
          <a:p>
            <a:pPr marL="514350" indent="-514350">
              <a:buSzPct val="100000"/>
              <a:buFont typeface="+mj-lt"/>
              <a:buAutoNum type="arabicPeriod"/>
            </a:pPr>
            <a:r>
              <a:rPr lang="fr-FR" dirty="0">
                <a:solidFill>
                  <a:schemeClr val="tx1">
                    <a:lumMod val="95000"/>
                  </a:schemeClr>
                </a:solidFill>
              </a:rPr>
              <a:t>Sous-traitance Animation Réseaux Sociaux (</a:t>
            </a:r>
            <a:r>
              <a:rPr lang="fr-FR" dirty="0" err="1">
                <a:solidFill>
                  <a:schemeClr val="tx1">
                    <a:lumMod val="95000"/>
                  </a:schemeClr>
                </a:solidFill>
              </a:rPr>
              <a:t>community</a:t>
            </a:r>
            <a:r>
              <a:rPr lang="fr-FR" dirty="0">
                <a:solidFill>
                  <a:schemeClr val="tx1">
                    <a:lumMod val="95000"/>
                  </a:schemeClr>
                </a:solidFill>
              </a:rPr>
              <a:t> management + rédaction d’articles) (selon financement)</a:t>
            </a:r>
          </a:p>
          <a:p>
            <a:pPr marL="514350" indent="-514350">
              <a:buSzPct val="100000"/>
              <a:buFont typeface="+mj-lt"/>
              <a:buAutoNum type="arabicPeriod"/>
            </a:pPr>
            <a:r>
              <a:rPr lang="fr-FR" dirty="0">
                <a:solidFill>
                  <a:schemeClr val="tx1">
                    <a:lumMod val="95000"/>
                  </a:schemeClr>
                </a:solidFill>
              </a:rPr>
              <a:t>Mise en conformité RGPD</a:t>
            </a:r>
          </a:p>
          <a:p>
            <a:pPr marL="514350" indent="-514350">
              <a:buSzPct val="100000"/>
              <a:buFont typeface="+mj-lt"/>
              <a:buAutoNum type="arabicPeriod"/>
            </a:pPr>
            <a:endParaRPr lang="fr-FR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AD106B-374F-46BD-B3BF-ACDD98F3747E}"/>
              </a:ext>
            </a:extLst>
          </p:cNvPr>
          <p:cNvSpPr/>
          <p:nvPr/>
        </p:nvSpPr>
        <p:spPr>
          <a:xfrm>
            <a:off x="0" y="9384677"/>
            <a:ext cx="13001409" cy="417095"/>
          </a:xfrm>
          <a:prstGeom prst="rect">
            <a:avLst/>
          </a:prstGeom>
          <a:solidFill>
            <a:schemeClr val="tx1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IESF – Alsace (ARISAL) – AG 18.03.2023</a:t>
            </a:r>
          </a:p>
        </p:txBody>
      </p:sp>
    </p:spTree>
    <p:extLst>
      <p:ext uri="{BB962C8B-B14F-4D97-AF65-F5344CB8AC3E}">
        <p14:creationId xmlns:p14="http://schemas.microsoft.com/office/powerpoint/2010/main" val="32496725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688977-317D-9541-A9C5-E5ED1FCFE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0625" y="3332172"/>
            <a:ext cx="4083549" cy="2271991"/>
          </a:xfrm>
        </p:spPr>
        <p:txBody>
          <a:bodyPr/>
          <a:lstStyle/>
          <a:p>
            <a:r>
              <a:rPr lang="fr-FR" dirty="0"/>
              <a:t>Nos Ca</a:t>
            </a:r>
          </a:p>
        </p:txBody>
      </p:sp>
    </p:spTree>
    <p:extLst>
      <p:ext uri="{BB962C8B-B14F-4D97-AF65-F5344CB8AC3E}">
        <p14:creationId xmlns:p14="http://schemas.microsoft.com/office/powerpoint/2010/main" val="162889027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8122EF-D478-C7F5-0041-C8ADD7467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614" y="450427"/>
            <a:ext cx="9322478" cy="1172633"/>
          </a:xfrm>
        </p:spPr>
        <p:txBody>
          <a:bodyPr/>
          <a:lstStyle/>
          <a:p>
            <a:r>
              <a:rPr lang="fr-FR" dirty="0"/>
              <a:t>CA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0CD0EFF-FCE7-E717-F4B1-B5B1174C9C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>
                <a:solidFill>
                  <a:schemeClr val="tx1"/>
                </a:solidFill>
              </a:rPr>
              <a:t>10/03/2022 </a:t>
            </a:r>
          </a:p>
          <a:p>
            <a:r>
              <a:rPr lang="fr-FR" dirty="0">
                <a:solidFill>
                  <a:schemeClr val="tx1"/>
                </a:solidFill>
              </a:rPr>
              <a:t>28/04/2022 en </a:t>
            </a:r>
            <a:r>
              <a:rPr lang="fr-FR" dirty="0" err="1">
                <a:solidFill>
                  <a:schemeClr val="tx1"/>
                </a:solidFill>
              </a:rPr>
              <a:t>visio</a:t>
            </a:r>
            <a:endParaRPr lang="fr-FR" dirty="0">
              <a:solidFill>
                <a:schemeClr val="tx1"/>
              </a:solidFill>
            </a:endParaRPr>
          </a:p>
          <a:p>
            <a:r>
              <a:rPr lang="fr-FR" dirty="0">
                <a:solidFill>
                  <a:schemeClr val="tx1"/>
                </a:solidFill>
              </a:rPr>
              <a:t>11/06/2022 – CA suite AG 2022- Visio</a:t>
            </a:r>
          </a:p>
          <a:p>
            <a:r>
              <a:rPr lang="fr-FR" dirty="0">
                <a:solidFill>
                  <a:schemeClr val="tx1"/>
                </a:solidFill>
              </a:rPr>
              <a:t>26 juillet </a:t>
            </a:r>
          </a:p>
          <a:p>
            <a:r>
              <a:rPr lang="fr-FR" dirty="0">
                <a:solidFill>
                  <a:schemeClr val="tx1"/>
                </a:solidFill>
              </a:rPr>
              <a:t>16 décembre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4D9DFDA5-38FF-8947-5D8C-35BB9213049C}"/>
              </a:ext>
            </a:extLst>
          </p:cNvPr>
          <p:cNvSpPr txBox="1">
            <a:spLocks/>
          </p:cNvSpPr>
          <p:nvPr/>
        </p:nvSpPr>
        <p:spPr>
          <a:xfrm>
            <a:off x="758614" y="5838946"/>
            <a:ext cx="9322478" cy="117263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650230" rtl="0" eaLnBrk="1" latinLnBrk="0" hangingPunct="1">
              <a:spcBef>
                <a:spcPct val="0"/>
              </a:spcBef>
              <a:buNone/>
              <a:defRPr sz="4551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dirty="0"/>
              <a:t>ORGANISATION INTERNE</a:t>
            </a:r>
          </a:p>
        </p:txBody>
      </p:sp>
      <p:pic>
        <p:nvPicPr>
          <p:cNvPr id="4098" name="Picture 2" descr="Dropbox for Windows Phone updated">
            <a:extLst>
              <a:ext uri="{FF2B5EF4-FFF2-40B4-BE49-F238E27FC236}">
                <a16:creationId xmlns:a16="http://schemas.microsoft.com/office/drawing/2014/main" id="{C4166F66-2A20-6603-5140-F4AEDE537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003" y="7011579"/>
            <a:ext cx="4514850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Office 365: Diferencias entre la versión gratuita de Teams y la de pago ...">
            <a:extLst>
              <a:ext uri="{FF2B5EF4-FFF2-40B4-BE49-F238E27FC236}">
                <a16:creationId xmlns:a16="http://schemas.microsoft.com/office/drawing/2014/main" id="{B6E0DD70-FA12-E2BA-0AD1-5E45A67A7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195" y="7002054"/>
            <a:ext cx="4514850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51225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688977-317D-9541-A9C5-E5ED1FCFE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9327" y="3332172"/>
            <a:ext cx="4574847" cy="2271991"/>
          </a:xfrm>
        </p:spPr>
        <p:txBody>
          <a:bodyPr/>
          <a:lstStyle/>
          <a:p>
            <a:r>
              <a:rPr lang="fr-FR" dirty="0"/>
              <a:t>IESF national</a:t>
            </a:r>
          </a:p>
        </p:txBody>
      </p:sp>
    </p:spTree>
    <p:extLst>
      <p:ext uri="{BB962C8B-B14F-4D97-AF65-F5344CB8AC3E}">
        <p14:creationId xmlns:p14="http://schemas.microsoft.com/office/powerpoint/2010/main" val="269500820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01B92A-34B9-C906-E7A9-22D1B223E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614" y="7621100"/>
            <a:ext cx="9322478" cy="1373885"/>
          </a:xfrm>
        </p:spPr>
        <p:txBody>
          <a:bodyPr/>
          <a:lstStyle/>
          <a:p>
            <a:r>
              <a:rPr lang="fr-FR" dirty="0"/>
              <a:t>Relations IESF National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961F10D-F15B-41F0-B79D-E2694F8B5B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8614" y="758614"/>
            <a:ext cx="11540962" cy="6862485"/>
          </a:xfrm>
        </p:spPr>
        <p:txBody>
          <a:bodyPr>
            <a:normAutofit/>
          </a:bodyPr>
          <a:lstStyle/>
          <a:p>
            <a:r>
              <a:rPr lang="fr-FR" b="0" i="0" dirty="0">
                <a:solidFill>
                  <a:srgbClr val="1F1F1F"/>
                </a:solidFill>
                <a:effectLst/>
                <a:latin typeface="Google Sans"/>
              </a:rPr>
              <a:t>Congrès IESF-Régions de Grasse du 13 au 16 octobre 2022</a:t>
            </a:r>
          </a:p>
          <a:p>
            <a:r>
              <a:rPr lang="fr-FR" dirty="0">
                <a:solidFill>
                  <a:schemeClr val="tx1">
                    <a:lumMod val="95000"/>
                  </a:schemeClr>
                </a:solidFill>
              </a:rPr>
              <a:t>Participation Willy</a:t>
            </a:r>
          </a:p>
          <a:p>
            <a:endParaRPr lang="fr-FR" dirty="0"/>
          </a:p>
          <a:p>
            <a:r>
              <a:rPr lang="fr-FR" dirty="0"/>
              <a:t>AGO IESF – 13 juin 2022 – Neuilly + </a:t>
            </a:r>
            <a:r>
              <a:rPr lang="fr-FR" dirty="0" err="1"/>
              <a:t>visio</a:t>
            </a:r>
            <a:r>
              <a:rPr lang="fr-FR" dirty="0"/>
              <a:t> </a:t>
            </a:r>
          </a:p>
          <a:p>
            <a:r>
              <a:rPr lang="fr-FR" dirty="0"/>
              <a:t>Non représenté</a:t>
            </a:r>
          </a:p>
          <a:p>
            <a:endParaRPr lang="fr-FR" dirty="0"/>
          </a:p>
          <a:p>
            <a:r>
              <a:rPr lang="fr-FR" dirty="0"/>
              <a:t>Réunions Bureau des Régions </a:t>
            </a:r>
          </a:p>
          <a:p>
            <a:r>
              <a:rPr lang="fr-FR" dirty="0"/>
              <a:t>CR disponibles sur demande</a:t>
            </a:r>
          </a:p>
          <a:p>
            <a:endParaRPr lang="fr-FR" dirty="0"/>
          </a:p>
          <a:p>
            <a:r>
              <a:rPr lang="fr-FR" dirty="0">
                <a:solidFill>
                  <a:schemeClr val="tx1">
                    <a:lumMod val="95000"/>
                  </a:schemeClr>
                </a:solidFill>
              </a:rPr>
              <a:t>Mise en place des adresses teams, alias </a:t>
            </a:r>
            <a:r>
              <a:rPr lang="fr-FR" dirty="0" err="1">
                <a:solidFill>
                  <a:schemeClr val="tx1">
                    <a:lumMod val="95000"/>
                  </a:schemeClr>
                </a:solidFill>
              </a:rPr>
              <a:t>arisal</a:t>
            </a:r>
            <a:r>
              <a:rPr lang="fr-FR" dirty="0">
                <a:solidFill>
                  <a:schemeClr val="tx1">
                    <a:lumMod val="95000"/>
                  </a:schemeClr>
                </a:solidFill>
              </a:rPr>
              <a:t>, adresses </a:t>
            </a:r>
            <a:r>
              <a:rPr lang="fr-FR" dirty="0" err="1">
                <a:solidFill>
                  <a:schemeClr val="tx1">
                    <a:lumMod val="95000"/>
                  </a:schemeClr>
                </a:solidFill>
              </a:rPr>
              <a:t>iesfe</a:t>
            </a:r>
            <a:endParaRPr lang="fr-FR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91EF0BF-6533-A240-AE90-6F1EAE29EBFB}"/>
              </a:ext>
            </a:extLst>
          </p:cNvPr>
          <p:cNvSpPr/>
          <p:nvPr/>
        </p:nvSpPr>
        <p:spPr>
          <a:xfrm>
            <a:off x="0" y="9384677"/>
            <a:ext cx="13001409" cy="417095"/>
          </a:xfrm>
          <a:prstGeom prst="rect">
            <a:avLst/>
          </a:prstGeom>
          <a:solidFill>
            <a:schemeClr val="tx1"/>
          </a:solidFill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IESF – Alsace (ARISAL) – AG 18.03.2023</a:t>
            </a:r>
          </a:p>
        </p:txBody>
      </p:sp>
    </p:spTree>
    <p:extLst>
      <p:ext uri="{BB962C8B-B14F-4D97-AF65-F5344CB8AC3E}">
        <p14:creationId xmlns:p14="http://schemas.microsoft.com/office/powerpoint/2010/main" val="207547025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688977-317D-9541-A9C5-E5ED1FCFE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0625" y="3332172"/>
            <a:ext cx="4083549" cy="2271991"/>
          </a:xfrm>
        </p:spPr>
        <p:txBody>
          <a:bodyPr/>
          <a:lstStyle/>
          <a:p>
            <a:pPr algn="ctr"/>
            <a:r>
              <a:rPr lang="fr-FR" dirty="0"/>
              <a:t>EVENEMENTS 2022</a:t>
            </a:r>
          </a:p>
        </p:txBody>
      </p:sp>
    </p:spTree>
    <p:extLst>
      <p:ext uri="{BB962C8B-B14F-4D97-AF65-F5344CB8AC3E}">
        <p14:creationId xmlns:p14="http://schemas.microsoft.com/office/powerpoint/2010/main" val="3201228849"/>
      </p:ext>
    </p:extLst>
  </p:cSld>
  <p:clrMapOvr>
    <a:masterClrMapping/>
  </p:clrMapOvr>
  <p:transition spd="med"/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Secteur">
  <a:themeElements>
    <a:clrScheme name="Secteur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cteur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cteur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4133</TotalTime>
  <Words>1363</Words>
  <Application>Microsoft Office PowerPoint</Application>
  <PresentationFormat>Personnalisé</PresentationFormat>
  <Paragraphs>249</Paragraphs>
  <Slides>45</Slides>
  <Notes>11</Notes>
  <HiddenSlides>3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45</vt:i4>
      </vt:variant>
    </vt:vector>
  </HeadingPairs>
  <TitlesOfParts>
    <vt:vector size="53" baseType="lpstr">
      <vt:lpstr>Arial</vt:lpstr>
      <vt:lpstr>Calibri</vt:lpstr>
      <vt:lpstr>Century Gothic</vt:lpstr>
      <vt:lpstr>Google Sans</vt:lpstr>
      <vt:lpstr>Helvetica</vt:lpstr>
      <vt:lpstr>Helvetica Neue</vt:lpstr>
      <vt:lpstr>Wingdings 3</vt:lpstr>
      <vt:lpstr>Secteur</vt:lpstr>
      <vt:lpstr>Présentation PowerPoint</vt:lpstr>
      <vt:lpstr>Ordre du jour de l’Assemblée Générale</vt:lpstr>
      <vt:lpstr>Validation du PV de l’AG 2022</vt:lpstr>
      <vt:lpstr>Rapport moral pour l’exercice 2022</vt:lpstr>
      <vt:lpstr>Nos Ca</vt:lpstr>
      <vt:lpstr>CA</vt:lpstr>
      <vt:lpstr>IESF national</vt:lpstr>
      <vt:lpstr>Relations IESF National</vt:lpstr>
      <vt:lpstr>EVENEMENTS 2022</vt:lpstr>
      <vt:lpstr>JNI 2022 Mulhouse – Data  (50 participants)</vt:lpstr>
      <vt:lpstr>19 et 20 mars 2022   Makerfight – prix de l’ingéniosité </vt:lpstr>
      <vt:lpstr>5 juin 2022 : soirée conviviale (45 participants TBC)  STRISSEL Strasbourg</vt:lpstr>
      <vt:lpstr>11 juin 2022 : AG Selestat</vt:lpstr>
      <vt:lpstr>16 juillet 2022 : regio career  </vt:lpstr>
      <vt:lpstr>Présentation PowerPoint</vt:lpstr>
      <vt:lpstr>PMIS</vt:lpstr>
      <vt:lpstr>PMIS</vt:lpstr>
      <vt:lpstr>24 juin 2022 : Festival JAIM  Mulhouse </vt:lpstr>
      <vt:lpstr>12 septembre 2022 : Diner avec Marc Rumeau </vt:lpstr>
      <vt:lpstr>12 NOV. 2022  Studyrama avec nouveaux kakemonos  </vt:lpstr>
      <vt:lpstr>FORMATION LINKEDIN</vt:lpstr>
      <vt:lpstr>Coralie SIMONAIRE </vt:lpstr>
      <vt:lpstr>Actions de communication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Rapport financier  Exercice 2022</vt:lpstr>
      <vt:lpstr>ADHERENTS</vt:lpstr>
      <vt:lpstr>Groupements</vt:lpstr>
      <vt:lpstr>Rapport  des  Réviseurs aux Comptes</vt:lpstr>
      <vt:lpstr>Renouvellement des Réviseurs aux Comptes</vt:lpstr>
      <vt:lpstr> Programme d’activités 2023</vt:lpstr>
      <vt:lpstr>Présentation PowerPoint</vt:lpstr>
      <vt:lpstr>Présentation PowerPoint</vt:lpstr>
      <vt:lpstr>DIVERS LIEUX a faire decouvrir a nos adhérents</vt:lpstr>
      <vt:lpstr>Partenariat ( à l’etude) Tour du Monde camion FBW project 1956</vt:lpstr>
      <vt:lpstr>Repas convivial  : 12 mai 2023</vt:lpstr>
      <vt:lpstr>Budget prévisionnel 2023</vt:lpstr>
      <vt:lpstr>Cotisations 2023</vt:lpstr>
      <vt:lpstr>Barème frais de mission</vt:lpstr>
      <vt:lpstr>ELECTIONS AU Conseil d’Administration 2023</vt:lpstr>
      <vt:lpstr>Programme  d’activités 2023</vt:lpstr>
      <vt:lpstr>SUJETS EN ATTENTE 2023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celine poloce</dc:creator>
  <cp:lastModifiedBy>celine poloce</cp:lastModifiedBy>
  <cp:revision>43</cp:revision>
  <dcterms:created xsi:type="dcterms:W3CDTF">2020-03-10T10:55:55Z</dcterms:created>
  <dcterms:modified xsi:type="dcterms:W3CDTF">2023-03-18T09:56:49Z</dcterms:modified>
</cp:coreProperties>
</file>