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82" r:id="rId5"/>
    <p:sldId id="274" r:id="rId6"/>
    <p:sldId id="279" r:id="rId7"/>
    <p:sldId id="262" r:id="rId8"/>
    <p:sldId id="281" r:id="rId9"/>
    <p:sldId id="263" r:id="rId10"/>
    <p:sldId id="284" r:id="rId11"/>
    <p:sldId id="276" r:id="rId12"/>
    <p:sldId id="285" r:id="rId13"/>
    <p:sldId id="277" r:id="rId14"/>
    <p:sldId id="278" r:id="rId15"/>
    <p:sldId id="286" r:id="rId16"/>
    <p:sldId id="287" r:id="rId17"/>
    <p:sldId id="273" r:id="rId18"/>
    <p:sldId id="261" r:id="rId19"/>
    <p:sldId id="265" r:id="rId20"/>
    <p:sldId id="291" r:id="rId21"/>
    <p:sldId id="289" r:id="rId22"/>
    <p:sldId id="290" r:id="rId23"/>
    <p:sldId id="260" r:id="rId24"/>
    <p:sldId id="259" r:id="rId25"/>
    <p:sldId id="26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4" autoAdjust="0"/>
    <p:restoredTop sz="94261" autoAdjust="0"/>
  </p:normalViewPr>
  <p:slideViewPr>
    <p:cSldViewPr snapToGrid="0">
      <p:cViewPr varScale="1">
        <p:scale>
          <a:sx n="105" d="100"/>
          <a:sy n="10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4D4F-66AE-40B5-A15A-0394DC88A4C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5B84E-A2DE-4F42-A5E4-2E50C51950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1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02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8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98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4DC94-11FB-4785-BACD-E1369BBC595E}"/>
              </a:ext>
            </a:extLst>
          </p:cNvPr>
          <p:cNvSpPr/>
          <p:nvPr userDrawn="1"/>
        </p:nvSpPr>
        <p:spPr>
          <a:xfrm>
            <a:off x="9569288" y="635635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26/01/2023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BA6257-ACE9-4996-94BB-A2BC5ED3B037}"/>
              </a:ext>
            </a:extLst>
          </p:cNvPr>
          <p:cNvSpPr/>
          <p:nvPr userDrawn="1"/>
        </p:nvSpPr>
        <p:spPr>
          <a:xfrm>
            <a:off x="4740692" y="6356350"/>
            <a:ext cx="119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 ARISAL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E1260-C342-4E0E-8B64-88E820176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6495" cy="10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52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4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27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3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7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9BE8-059B-4ADA-8E92-369A5669FABD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9852-231C-4EA2-9D9D-979A902C6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sal.org/evenement/kidslab-la-first-lego-league-fll/" TargetMode="External"/><Relationship Id="rId2" Type="http://schemas.openxmlformats.org/officeDocument/2006/relationships/hyperlink" Target="https://www.iesf.fr/offres/gestion/actus_752_44686-1884/iesf-alsace-est-partenaire-du-kidslab-dans-le-cadre-de-la-first-lego-leagu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arisal.org/2022/09/30/4390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sal.org/inscrivez-vous-a-notre-newslette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socialmedia.f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76463"/>
            <a:ext cx="9144000" cy="2387600"/>
          </a:xfrm>
        </p:spPr>
        <p:txBody>
          <a:bodyPr/>
          <a:lstStyle/>
          <a:p>
            <a:r>
              <a:rPr lang="fr-FR" dirty="0"/>
              <a:t>CA – 26 janvier 2023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64063"/>
            <a:ext cx="9144000" cy="1655762"/>
          </a:xfrm>
        </p:spPr>
        <p:txBody>
          <a:bodyPr>
            <a:normAutofit/>
          </a:bodyPr>
          <a:lstStyle/>
          <a:p>
            <a:r>
              <a:rPr lang="fr-FR" sz="1800" dirty="0"/>
              <a:t>Réunion Visio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5600"/>
            <a:ext cx="39878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vin, table, verres, verre&#10;&#10;Description générée automatiquement">
            <a:extLst>
              <a:ext uri="{FF2B5EF4-FFF2-40B4-BE49-F238E27FC236}">
                <a16:creationId xmlns:a16="http://schemas.microsoft.com/office/drawing/2014/main" id="{D4526ED8-3EB3-6297-8E3C-183EDCE19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BD1A73-9974-9326-5055-FB37632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Activités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à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venir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5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8FA6A-B053-8BF7-212B-3933793C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984" y="365125"/>
            <a:ext cx="9195816" cy="10247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95C44-D11E-B59D-306E-5AEAC9D9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447"/>
            <a:ext cx="10515600" cy="3735515"/>
          </a:xfrm>
        </p:spPr>
        <p:txBody>
          <a:bodyPr>
            <a:normAutofit/>
          </a:bodyPr>
          <a:lstStyle/>
          <a:p>
            <a:r>
              <a:rPr lang="fr-FR" dirty="0"/>
              <a:t>Repas des adhérents convivial et joyeux : 5 mai 19h –</a:t>
            </a:r>
          </a:p>
          <a:p>
            <a:endParaRPr lang="fr-FR" dirty="0"/>
          </a:p>
          <a:p>
            <a:r>
              <a:rPr lang="fr-FR" dirty="0" err="1"/>
              <a:t>Strissel</a:t>
            </a:r>
            <a:r>
              <a:rPr lang="fr-FR" dirty="0"/>
              <a:t> + VDI + partenaires</a:t>
            </a:r>
          </a:p>
          <a:p>
            <a:r>
              <a:rPr lang="fr-FR" dirty="0"/>
              <a:t>Faire un </a:t>
            </a:r>
            <a:r>
              <a:rPr lang="fr-FR" dirty="0" err="1"/>
              <a:t>save</a:t>
            </a:r>
            <a:r>
              <a:rPr lang="fr-FR" dirty="0"/>
              <a:t> the date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6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intérieur, jack&#10;&#10;Description générée automatiquement">
            <a:extLst>
              <a:ext uri="{FF2B5EF4-FFF2-40B4-BE49-F238E27FC236}">
                <a16:creationId xmlns:a16="http://schemas.microsoft.com/office/drawing/2014/main" id="{FE248A6E-CBDF-8CEF-7B31-928D91D87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22DE67-4686-6A66-EA48-73C4C009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fr-FR" sz="4000"/>
              <a:t>Diner débat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CA0246-AA6A-0D2C-F0FB-F06AAB8C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700"/>
              <a:t>Nouvelle proposition d’activité avec nos membres</a:t>
            </a:r>
          </a:p>
          <a:p>
            <a:endParaRPr lang="fr-FR" sz="1700"/>
          </a:p>
          <a:p>
            <a:r>
              <a:rPr lang="fr-FR" sz="1700"/>
              <a:t>Voir mi-juin ? A valider après JNI</a:t>
            </a:r>
          </a:p>
          <a:p>
            <a:r>
              <a:rPr lang="fr-FR" sz="1700"/>
              <a:t>Thème à définir (parcours internationaux ou autre)</a:t>
            </a:r>
          </a:p>
          <a:p>
            <a:endParaRPr lang="fr-FR" sz="1700"/>
          </a:p>
          <a:p>
            <a:r>
              <a:rPr lang="fr-FR" sz="1700"/>
              <a:t>Modèle : Diner debat – Hilton – 45 euros – DCF</a:t>
            </a:r>
          </a:p>
          <a:p>
            <a:r>
              <a:rPr lang="fr-FR" sz="1700"/>
              <a:t>Chgt mngt covid – Aurélien Leveque</a:t>
            </a:r>
          </a:p>
          <a:p>
            <a:r>
              <a:rPr lang="fr-FR" sz="1700"/>
              <a:t>1 rapporteur par table – ppt + questions à poser aux tables</a:t>
            </a:r>
          </a:p>
          <a:p>
            <a:r>
              <a:rPr lang="fr-FR" sz="1700"/>
              <a:t>Contenu des tables donne ensuite lieu à une conférence</a:t>
            </a:r>
          </a:p>
          <a:p>
            <a:endParaRPr lang="fr-FR" sz="1700"/>
          </a:p>
        </p:txBody>
      </p:sp>
    </p:spTree>
    <p:extLst>
      <p:ext uri="{BB962C8B-B14F-4D97-AF65-F5344CB8AC3E}">
        <p14:creationId xmlns:p14="http://schemas.microsoft.com/office/powerpoint/2010/main" val="59672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02455-2AD0-8282-F14B-3C9110D2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80" y="365125"/>
            <a:ext cx="8021320" cy="1006475"/>
          </a:xfrm>
        </p:spPr>
        <p:txBody>
          <a:bodyPr/>
          <a:lstStyle/>
          <a:p>
            <a:r>
              <a:rPr lang="fr-FR" dirty="0"/>
              <a:t>AG 18 mars 2023 - samedi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96A54-FDB1-48DC-BF2D-6ECD8922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6326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Lieux à trouver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ISU</a:t>
            </a:r>
          </a:p>
          <a:p>
            <a:r>
              <a:rPr lang="fr-FR" dirty="0"/>
              <a:t>Alcatel</a:t>
            </a:r>
          </a:p>
          <a:p>
            <a:endParaRPr lang="fr-FR" dirty="0"/>
          </a:p>
          <a:p>
            <a:r>
              <a:rPr lang="fr-FR" dirty="0"/>
              <a:t>Fablab de TPS</a:t>
            </a:r>
          </a:p>
          <a:p>
            <a:r>
              <a:rPr lang="fr-FR" dirty="0"/>
              <a:t>La fabrique : </a:t>
            </a:r>
          </a:p>
          <a:p>
            <a:endParaRPr lang="fr-FR" dirty="0"/>
          </a:p>
          <a:p>
            <a:r>
              <a:rPr lang="fr-FR" dirty="0" err="1"/>
              <a:t>Semia</a:t>
            </a:r>
            <a:r>
              <a:rPr lang="fr-FR" dirty="0"/>
              <a:t> : ( pas grand-chose à voir – sauf si présentation de start-up )</a:t>
            </a:r>
          </a:p>
          <a:p>
            <a:r>
              <a:rPr lang="fr-FR" dirty="0"/>
              <a:t>Alsace digitale : la plage  (idem : pas grand-chose à voir sur place)</a:t>
            </a:r>
          </a:p>
          <a:p>
            <a:r>
              <a:rPr lang="fr-FR" dirty="0" err="1"/>
              <a:t>Shadok</a:t>
            </a:r>
            <a:r>
              <a:rPr lang="fr-FR" dirty="0"/>
              <a:t> : idem – qu’y a-t-il à visiter ? Imprimantes 3D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65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ED82F6-FD5A-B9D6-ED38-6C7E1580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 dirty="0" err="1"/>
              <a:t>Kidslab</a:t>
            </a:r>
            <a:r>
              <a:rPr lang="fr-FR" sz="5400" dirty="0"/>
              <a:t> Alsace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03DC4-8E97-C5A8-E27B-FB32DC65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2872899"/>
            <a:ext cx="4743506" cy="3320668"/>
          </a:xfrm>
        </p:spPr>
        <p:txBody>
          <a:bodyPr>
            <a:normAutofit/>
          </a:bodyPr>
          <a:lstStyle/>
          <a:p>
            <a:r>
              <a:rPr lang="fr-FR" sz="2200" dirty="0"/>
              <a:t>Le 4 mars à Altkirch</a:t>
            </a:r>
          </a:p>
          <a:p>
            <a:r>
              <a:rPr lang="fr-FR" sz="2200" dirty="0"/>
              <a:t>Besoin d’aide pour tenir le stand (</a:t>
            </a:r>
            <a:r>
              <a:rPr lang="fr-FR" sz="2200" dirty="0" err="1"/>
              <a:t>ArtsetMetiers</a:t>
            </a:r>
            <a:r>
              <a:rPr lang="fr-FR" sz="2200" dirty="0"/>
              <a:t> sur l’Energie)</a:t>
            </a:r>
          </a:p>
          <a:p>
            <a:endParaRPr lang="fr-FR" sz="2200" dirty="0"/>
          </a:p>
          <a:p>
            <a:r>
              <a:rPr lang="fr-FR" sz="2200" dirty="0">
                <a:hlinkClick r:id="rId2"/>
              </a:rPr>
              <a:t>lien sur le site IESF national</a:t>
            </a:r>
            <a:endParaRPr lang="fr-FR" sz="2200" dirty="0"/>
          </a:p>
          <a:p>
            <a:r>
              <a:rPr lang="fr-FR" sz="2200" dirty="0">
                <a:hlinkClick r:id="rId3"/>
              </a:rPr>
              <a:t>L'</a:t>
            </a:r>
            <a:r>
              <a:rPr lang="fr-FR" sz="2200" dirty="0" err="1">
                <a:hlinkClick r:id="rId3"/>
              </a:rPr>
              <a:t>evenement</a:t>
            </a:r>
            <a:r>
              <a:rPr lang="fr-FR" sz="2200" dirty="0">
                <a:hlinkClick r:id="rId3"/>
              </a:rPr>
              <a:t> sur le site ARISAL</a:t>
            </a:r>
            <a:endParaRPr lang="fr-FR" sz="2200" dirty="0"/>
          </a:p>
          <a:p>
            <a:r>
              <a:rPr lang="fr-FR" sz="2200" dirty="0">
                <a:hlinkClick r:id="rId4"/>
              </a:rPr>
              <a:t>La page </a:t>
            </a:r>
            <a:r>
              <a:rPr lang="fr-FR" sz="2200" dirty="0" err="1">
                <a:hlinkClick r:id="rId4"/>
              </a:rPr>
              <a:t>kidslab</a:t>
            </a:r>
            <a:r>
              <a:rPr lang="fr-FR" sz="2200" dirty="0">
                <a:hlinkClick r:id="rId4"/>
              </a:rPr>
              <a:t> sur le site </a:t>
            </a:r>
            <a:r>
              <a:rPr lang="fr-FR" sz="2200" dirty="0" err="1">
                <a:hlinkClick r:id="rId4"/>
              </a:rPr>
              <a:t>arisal</a:t>
            </a:r>
            <a:r>
              <a:rPr lang="fr-FR" sz="2200" dirty="0"/>
              <a:t> </a:t>
            </a:r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505F77-2E8D-90E1-DE2E-4C9939421A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93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824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Épingles colorées liées par des fils">
            <a:extLst>
              <a:ext uri="{FF2B5EF4-FFF2-40B4-BE49-F238E27FC236}">
                <a16:creationId xmlns:a16="http://schemas.microsoft.com/office/drawing/2014/main" id="{BA04B070-15BA-54D9-FEDA-A45137F359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F6461-9511-A958-FC05-897187B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Divers administratif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8EDB0-7C33-C118-884F-A6BF08B8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0" y="5154168"/>
            <a:ext cx="289298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1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8A660-787C-E5EA-841A-E91AD68E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08" y="365125"/>
            <a:ext cx="9003792" cy="1325563"/>
          </a:xfrm>
        </p:spPr>
        <p:txBody>
          <a:bodyPr/>
          <a:lstStyle/>
          <a:p>
            <a:r>
              <a:rPr lang="fr-FR" dirty="0"/>
              <a:t>Nouvelles inscriptions à la liste des membres invités au CA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004B0-B4B3-9929-32F3-76D937EB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Explication tableau des </a:t>
            </a:r>
            <a:r>
              <a:rPr lang="en-US" sz="2800" dirty="0" err="1">
                <a:solidFill>
                  <a:schemeClr val="tx2"/>
                </a:solidFill>
              </a:rPr>
              <a:t>groupements</a:t>
            </a:r>
            <a:r>
              <a:rPr lang="en-US" sz="2800" dirty="0">
                <a:solidFill>
                  <a:schemeClr val="tx2"/>
                </a:solidFill>
              </a:rPr>
              <a:t> / </a:t>
            </a:r>
            <a:r>
              <a:rPr lang="en-US" sz="2800" dirty="0" err="1">
                <a:solidFill>
                  <a:schemeClr val="tx2"/>
                </a:solidFill>
              </a:rPr>
              <a:t>présidents</a:t>
            </a:r>
            <a:r>
              <a:rPr lang="en-US" sz="2800" dirty="0">
                <a:solidFill>
                  <a:schemeClr val="tx2"/>
                </a:solidFill>
              </a:rPr>
              <a:t> / </a:t>
            </a:r>
            <a:r>
              <a:rPr lang="en-US" sz="2800" dirty="0" err="1">
                <a:solidFill>
                  <a:schemeClr val="tx2"/>
                </a:solidFill>
              </a:rPr>
              <a:t>relais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Demander </a:t>
            </a:r>
            <a:r>
              <a:rPr lang="en-US" dirty="0" err="1">
                <a:solidFill>
                  <a:schemeClr val="tx2"/>
                </a:solidFill>
              </a:rPr>
              <a:t>l’autorisation</a:t>
            </a:r>
            <a:r>
              <a:rPr lang="en-US" dirty="0">
                <a:solidFill>
                  <a:schemeClr val="tx2"/>
                </a:solidFill>
              </a:rPr>
              <a:t> de les </a:t>
            </a:r>
            <a:r>
              <a:rPr lang="en-US" dirty="0" err="1">
                <a:solidFill>
                  <a:schemeClr val="tx2"/>
                </a:solidFill>
              </a:rPr>
              <a:t>inscrire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leur</a:t>
            </a:r>
            <a:r>
              <a:rPr lang="en-US" dirty="0">
                <a:solidFill>
                  <a:schemeClr val="tx2"/>
                </a:solidFill>
              </a:rPr>
              <a:t> dire de </a:t>
            </a:r>
            <a:r>
              <a:rPr lang="en-US" dirty="0" err="1">
                <a:solidFill>
                  <a:schemeClr val="tx2"/>
                </a:solidFill>
              </a:rPr>
              <a:t>s’inscrire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2"/>
              </a:rPr>
              <a:t>https://www.arisal.org/inscrivez-vous-a-notre-newsletter/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Inscrire</a:t>
            </a:r>
            <a:r>
              <a:rPr lang="en-US" dirty="0">
                <a:solidFill>
                  <a:schemeClr val="tx2"/>
                </a:solidFill>
              </a:rPr>
              <a:t> Cédric </a:t>
            </a:r>
            <a:r>
              <a:rPr lang="en-US" dirty="0" err="1">
                <a:solidFill>
                  <a:schemeClr val="tx2"/>
                </a:solidFill>
              </a:rPr>
              <a:t>comme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invité</a:t>
            </a:r>
            <a:r>
              <a:rPr lang="en-US" dirty="0">
                <a:solidFill>
                  <a:schemeClr val="tx2"/>
                </a:solidFill>
              </a:rPr>
              <a:t> (action CP)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cours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réalisation</a:t>
            </a:r>
            <a:r>
              <a:rPr lang="en-US" dirty="0">
                <a:solidFill>
                  <a:schemeClr val="tx2"/>
                </a:solidFill>
              </a:rPr>
              <a:t> : mise à jour par Martine correlation </a:t>
            </a:r>
            <a:r>
              <a:rPr lang="en-US" dirty="0" err="1">
                <a:solidFill>
                  <a:schemeClr val="tx2"/>
                </a:solidFill>
              </a:rPr>
              <a:t>adhérents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mailchimp</a:t>
            </a:r>
            <a:endParaRPr lang="en-US" sz="2800" dirty="0">
              <a:solidFill>
                <a:schemeClr val="tx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24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B6561D6-F322-D7ED-EC50-B21EC2A40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85813"/>
              </p:ext>
            </p:extLst>
          </p:nvPr>
        </p:nvGraphicFramePr>
        <p:xfrm>
          <a:off x="378046" y="1420944"/>
          <a:ext cx="11161683" cy="463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856">
                  <a:extLst>
                    <a:ext uri="{9D8B030D-6E8A-4147-A177-3AD203B41FA5}">
                      <a16:colId xmlns:a16="http://schemas.microsoft.com/office/drawing/2014/main" val="2726854861"/>
                    </a:ext>
                  </a:extLst>
                </a:gridCol>
                <a:gridCol w="1082690">
                  <a:extLst>
                    <a:ext uri="{9D8B030D-6E8A-4147-A177-3AD203B41FA5}">
                      <a16:colId xmlns:a16="http://schemas.microsoft.com/office/drawing/2014/main" val="2734940657"/>
                    </a:ext>
                  </a:extLst>
                </a:gridCol>
                <a:gridCol w="1082690">
                  <a:extLst>
                    <a:ext uri="{9D8B030D-6E8A-4147-A177-3AD203B41FA5}">
                      <a16:colId xmlns:a16="http://schemas.microsoft.com/office/drawing/2014/main" val="2476704020"/>
                    </a:ext>
                  </a:extLst>
                </a:gridCol>
                <a:gridCol w="1797023">
                  <a:extLst>
                    <a:ext uri="{9D8B030D-6E8A-4147-A177-3AD203B41FA5}">
                      <a16:colId xmlns:a16="http://schemas.microsoft.com/office/drawing/2014/main" val="3595620158"/>
                    </a:ext>
                  </a:extLst>
                </a:gridCol>
                <a:gridCol w="1439856">
                  <a:extLst>
                    <a:ext uri="{9D8B030D-6E8A-4147-A177-3AD203B41FA5}">
                      <a16:colId xmlns:a16="http://schemas.microsoft.com/office/drawing/2014/main" val="2682418891"/>
                    </a:ext>
                  </a:extLst>
                </a:gridCol>
                <a:gridCol w="1439856">
                  <a:extLst>
                    <a:ext uri="{9D8B030D-6E8A-4147-A177-3AD203B41FA5}">
                      <a16:colId xmlns:a16="http://schemas.microsoft.com/office/drawing/2014/main" val="2888946109"/>
                    </a:ext>
                  </a:extLst>
                </a:gridCol>
                <a:gridCol w="1439856">
                  <a:extLst>
                    <a:ext uri="{9D8B030D-6E8A-4147-A177-3AD203B41FA5}">
                      <a16:colId xmlns:a16="http://schemas.microsoft.com/office/drawing/2014/main" val="3949513583"/>
                    </a:ext>
                  </a:extLst>
                </a:gridCol>
                <a:gridCol w="1439856">
                  <a:extLst>
                    <a:ext uri="{9D8B030D-6E8A-4147-A177-3AD203B41FA5}">
                      <a16:colId xmlns:a16="http://schemas.microsoft.com/office/drawing/2014/main" val="3690194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Ecole</a:t>
                      </a:r>
                      <a:endParaRPr lang="fr-FR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association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Président.e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Réprésentant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ARISAL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Dernière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année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cotisation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Transmission des informations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5992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ENSAM</a:t>
                      </a:r>
                      <a:endParaRPr lang="fr-FR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SAE-ENSAM 67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LOUP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Christophe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Rémy PICAND et Thierry Beck, </a:t>
                      </a:r>
                      <a:r>
                        <a:rPr lang="en-US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Carine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passer par Remi / Thierry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996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IPF</a:t>
                      </a:r>
                      <a:endParaRPr lang="fr-FR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SRIPF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AUGST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André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Jean Bouleau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ok 16/01/2023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2615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Ecoles des Mines</a:t>
                      </a:r>
                      <a:endParaRPr lang="fr-F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Intermines Alsace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PHILIPS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Emmanuel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Franck KUPFERLE (frank.kupferle@mines-nancy.org - adresse C4Ci bounced 2022)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franck </a:t>
                      </a:r>
                      <a:r>
                        <a:rPr lang="fr-FR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kupferle</a:t>
                      </a:r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inscrit avec </a:t>
                      </a:r>
                      <a:r>
                        <a:rPr lang="fr-FR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RoleCA</a:t>
                      </a:r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16/01/2023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5392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ENSCMu</a:t>
                      </a:r>
                      <a:endParaRPr lang="fr-F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AAAE-ENSCMu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HERNANDEZ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Emmanuel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Nicole Bomo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passer par Nicole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3291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Télécom Physique Strasbourg</a:t>
                      </a:r>
                      <a:endParaRPr lang="fr-F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AAE-Télécom Physique Strasbourg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BASTIEN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Charly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Sylvain LECLER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passer par Sylvain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5049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ECAM Lyon</a:t>
                      </a:r>
                      <a:endParaRPr lang="fr-F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AAE-ECAM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SERVE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Jacques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Jacques Serve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ok 16/01/2023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7945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ICAM</a:t>
                      </a:r>
                      <a:endParaRPr lang="fr-F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AI ICAM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LUTTRINGER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Jean-Jacques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Jean-Jacques LUTTRINGER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mbre</a:t>
                      </a:r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CA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287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Centrale Supélec</a:t>
                      </a:r>
                      <a:endParaRPr lang="fr-F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AAE-Supelec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PERRIN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Denis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Eric OSTERTAG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ok 16/01/2023 (sur adresse </a:t>
                      </a:r>
                      <a:r>
                        <a:rPr lang="fr-FR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usocome</a:t>
                      </a:r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822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CNAM</a:t>
                      </a:r>
                      <a:endParaRPr lang="fr-FR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009" marR="0" marT="130776" marB="13077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UNICNAM Alsace - F.C.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Monsieur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MOEBEL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Mathieu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Martine </a:t>
                      </a:r>
                      <a:r>
                        <a:rPr lang="fr-FR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Demay</a:t>
                      </a:r>
                      <a:endParaRPr lang="fr-FR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ok 16/01/2023 (</a:t>
                      </a:r>
                      <a:r>
                        <a:rPr lang="fr-FR" sz="1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Moebel</a:t>
                      </a:r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657144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09DD209E-E9D7-C4FF-3D06-5C53A7B2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65126"/>
            <a:ext cx="9144000" cy="836050"/>
          </a:xfrm>
        </p:spPr>
        <p:txBody>
          <a:bodyPr/>
          <a:lstStyle/>
          <a:p>
            <a:r>
              <a:rPr lang="fr-FR" dirty="0"/>
              <a:t>Tableau des groupements</a:t>
            </a:r>
          </a:p>
        </p:txBody>
      </p:sp>
    </p:spTree>
    <p:extLst>
      <p:ext uri="{BB962C8B-B14F-4D97-AF65-F5344CB8AC3E}">
        <p14:creationId xmlns:p14="http://schemas.microsoft.com/office/powerpoint/2010/main" val="347951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838A22-4442-4D5C-9030-3FE01BF2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82" y="1298759"/>
            <a:ext cx="11573256" cy="48465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fr-FR" sz="2500" dirty="0"/>
          </a:p>
          <a:p>
            <a:pPr marL="0" indent="0" algn="l">
              <a:buNone/>
            </a:pPr>
            <a:r>
              <a:rPr lang="fr-FR" sz="2500" dirty="0"/>
              <a:t>En cours – transfert Mark </a:t>
            </a:r>
            <a:r>
              <a:rPr lang="fr-FR" sz="2500" dirty="0">
                <a:sym typeface="Wingdings" panose="05000000000000000000" pitchFamily="2" charset="2"/>
              </a:rPr>
              <a:t> agence Ananas</a:t>
            </a:r>
            <a:endParaRPr lang="fr-FR" sz="2500" dirty="0"/>
          </a:p>
          <a:p>
            <a:pPr marL="0" indent="0" algn="l">
              <a:buNone/>
            </a:pPr>
            <a:endParaRPr lang="fr-FR" sz="2500" dirty="0"/>
          </a:p>
          <a:p>
            <a:pPr marL="0" indent="0" algn="l">
              <a:buNone/>
            </a:pPr>
            <a:r>
              <a:rPr lang="fr-FR" sz="2500" dirty="0"/>
              <a:t>Augmentation cout licence </a:t>
            </a:r>
            <a:r>
              <a:rPr lang="fr-FR" sz="2500" dirty="0" err="1"/>
              <a:t>WPrss</a:t>
            </a:r>
            <a:r>
              <a:rPr lang="fr-FR" sz="2500" dirty="0"/>
              <a:t> </a:t>
            </a:r>
            <a:r>
              <a:rPr lang="fr-FR" sz="2500" dirty="0" err="1"/>
              <a:t>agregator</a:t>
            </a:r>
            <a:r>
              <a:rPr lang="fr-FR" sz="2500" dirty="0"/>
              <a:t> (190 $ annuel)</a:t>
            </a:r>
          </a:p>
          <a:p>
            <a:pPr marL="0" indent="0" algn="l">
              <a:buNone/>
            </a:pPr>
            <a:endParaRPr lang="fr-FR" sz="2500" dirty="0"/>
          </a:p>
          <a:p>
            <a:pPr marL="0" indent="0" algn="l">
              <a:buNone/>
            </a:pPr>
            <a:endParaRPr lang="fr-FR" sz="25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DC3A761-F40E-40B8-9CB3-0FC98614C76E}"/>
              </a:ext>
            </a:extLst>
          </p:cNvPr>
          <p:cNvSpPr txBox="1">
            <a:spLocks/>
          </p:cNvSpPr>
          <p:nvPr/>
        </p:nvSpPr>
        <p:spPr>
          <a:xfrm>
            <a:off x="2954438" y="238124"/>
            <a:ext cx="89281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Reprise site web</a:t>
            </a:r>
          </a:p>
        </p:txBody>
      </p:sp>
    </p:spTree>
    <p:extLst>
      <p:ext uri="{BB962C8B-B14F-4D97-AF65-F5344CB8AC3E}">
        <p14:creationId xmlns:p14="http://schemas.microsoft.com/office/powerpoint/2010/main" val="204492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838A22-4442-4D5C-9030-3FE01BF2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398650"/>
            <a:ext cx="10515600" cy="2141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Passage à la </a:t>
            </a:r>
            <a:r>
              <a:rPr lang="fr-FR" sz="1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dropbox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Ménage et archivage 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 de gestion  de l’archivage : 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Taille actuelle </a:t>
            </a:r>
            <a:r>
              <a:rPr lang="fr-FR" sz="1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1Gb pour toutes les </a:t>
            </a:r>
            <a:r>
              <a:rPr lang="fr-FR" sz="1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dropbox</a:t>
            </a:r>
            <a:endParaRPr lang="fr-FR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DC3A761-F40E-40B8-9CB3-0FC98614C76E}"/>
              </a:ext>
            </a:extLst>
          </p:cNvPr>
          <p:cNvSpPr txBox="1">
            <a:spLocks/>
          </p:cNvSpPr>
          <p:nvPr/>
        </p:nvSpPr>
        <p:spPr>
          <a:xfrm>
            <a:off x="2954438" y="238124"/>
            <a:ext cx="89281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Gestion </a:t>
            </a:r>
            <a:r>
              <a:rPr lang="fr-FR" dirty="0" err="1">
                <a:solidFill>
                  <a:srgbClr val="0070C0"/>
                </a:solidFill>
              </a:rPr>
              <a:t>dropbox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26F4371-74F5-4C4E-D0DB-1CB8DF566D71}"/>
              </a:ext>
            </a:extLst>
          </p:cNvPr>
          <p:cNvGrpSpPr/>
          <p:nvPr/>
        </p:nvGrpSpPr>
        <p:grpSpPr>
          <a:xfrm>
            <a:off x="202603" y="3815288"/>
            <a:ext cx="11786793" cy="2466640"/>
            <a:chOff x="202603" y="3815288"/>
            <a:chExt cx="11786793" cy="246664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EDEC008-1A93-B6F3-AA4B-8DE2DC8EE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03" y="3815288"/>
              <a:ext cx="11786793" cy="24666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74FC3B-3ED2-B342-768D-E8B5A60C6401}"/>
                </a:ext>
              </a:extLst>
            </p:cNvPr>
            <p:cNvSpPr/>
            <p:nvPr/>
          </p:nvSpPr>
          <p:spPr>
            <a:xfrm>
              <a:off x="313151" y="5411244"/>
              <a:ext cx="11676245" cy="2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876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8182" y="190500"/>
            <a:ext cx="8928100" cy="885825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	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3834" y="1357745"/>
            <a:ext cx="9758966" cy="47798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Mot de bienvenue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Calendrier prévisionnel des activités 2023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JNI 8 mars Mulhouse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Repas des adhérents 2023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AG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First Lego League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Retours sur la formation réseaux sociaux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Gestion Dropbox : nouveau mode d'emploi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Partenariats (AFQP,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Kidslab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....)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divers </a:t>
            </a:r>
          </a:p>
        </p:txBody>
      </p:sp>
    </p:spTree>
    <p:extLst>
      <p:ext uri="{BB962C8B-B14F-4D97-AF65-F5344CB8AC3E}">
        <p14:creationId xmlns:p14="http://schemas.microsoft.com/office/powerpoint/2010/main" val="325495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C1D7C-0429-16AF-F9ED-2740008D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04" y="365125"/>
            <a:ext cx="8848595" cy="1325563"/>
          </a:xfrm>
        </p:spPr>
        <p:txBody>
          <a:bodyPr/>
          <a:lstStyle/>
          <a:p>
            <a:r>
              <a:rPr lang="fr-FR" dirty="0"/>
              <a:t>Extrait du chat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1882B-A672-2EA4-14C9-51B2DDDC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Carine :</a:t>
            </a:r>
          </a:p>
          <a:p>
            <a:pPr marL="0" indent="0">
              <a:buNone/>
            </a:pPr>
            <a:r>
              <a:rPr lang="fr-FR" dirty="0"/>
              <a:t>Je vous tiendrai au courant de la soirée au lycée Kléber du 06/02/23 où nous avons une super invitée de plus : notre Marine AUVERT 👍🏻	</a:t>
            </a:r>
          </a:p>
        </p:txBody>
      </p:sp>
    </p:spTree>
    <p:extLst>
      <p:ext uri="{BB962C8B-B14F-4D97-AF65-F5344CB8AC3E}">
        <p14:creationId xmlns:p14="http://schemas.microsoft.com/office/powerpoint/2010/main" val="55424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 descr="Une image contenant eau, verre, conteneur, tasse&#10;&#10;Description générée automatiquement">
            <a:extLst>
              <a:ext uri="{FF2B5EF4-FFF2-40B4-BE49-F238E27FC236}">
                <a16:creationId xmlns:a16="http://schemas.microsoft.com/office/drawing/2014/main" id="{0CF2A760-D2B9-11A6-8547-2831958CD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B4ABFE-5126-E62C-7479-8D08876B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Fin de la réunion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9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2FAC3-FC3C-4574-1771-DB54FF9D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2931089"/>
            <a:ext cx="10515600" cy="259451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Slides de récap sujets en cours</a:t>
            </a:r>
          </a:p>
        </p:txBody>
      </p:sp>
    </p:spTree>
    <p:extLst>
      <p:ext uri="{BB962C8B-B14F-4D97-AF65-F5344CB8AC3E}">
        <p14:creationId xmlns:p14="http://schemas.microsoft.com/office/powerpoint/2010/main" val="183832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494C6-2910-4BA6-ABB5-54A07ADD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Découvrez toutes les formations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7037FF0-E3D6-D5EA-BECF-AAE240D740C6}"/>
              </a:ext>
            </a:extLst>
          </p:cNvPr>
          <p:cNvSpPr txBox="1">
            <a:spLocks/>
          </p:cNvSpPr>
          <p:nvPr/>
        </p:nvSpPr>
        <p:spPr>
          <a:xfrm>
            <a:off x="2954438" y="238124"/>
            <a:ext cx="89281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Formation Réseaux Sociaux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08E0F8-6F61-33B0-CF40-683BFB5F5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4" y="2483967"/>
            <a:ext cx="4114800" cy="18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8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838A22-4442-4D5C-9030-3FE01BF2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59"/>
            <a:ext cx="10515600" cy="476586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500" dirty="0">
                <a:solidFill>
                  <a:srgbClr val="FF0000"/>
                </a:solidFill>
              </a:rPr>
              <a:t>Document à remplir et signer : Céline</a:t>
            </a:r>
          </a:p>
          <a:p>
            <a:pPr marL="0" indent="0" algn="l">
              <a:buNone/>
            </a:pPr>
            <a:endParaRPr lang="fr-FR" sz="25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fr-FR" sz="2500" dirty="0"/>
              <a:t>Dropbox administratif / partenariats</a:t>
            </a:r>
          </a:p>
          <a:p>
            <a:pPr marL="0" indent="0" algn="l">
              <a:buNone/>
            </a:pPr>
            <a:endParaRPr lang="fr-FR" sz="2500" dirty="0"/>
          </a:p>
          <a:p>
            <a:pPr marL="0" indent="0" algn="l">
              <a:buNone/>
            </a:pPr>
            <a:r>
              <a:rPr lang="fr-FR" sz="2500" dirty="0" err="1"/>
              <a:t>Afterwork</a:t>
            </a:r>
            <a:r>
              <a:rPr lang="fr-FR" sz="2500" dirty="0"/>
              <a:t> pour signature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DC3A761-F40E-40B8-9CB3-0FC98614C76E}"/>
              </a:ext>
            </a:extLst>
          </p:cNvPr>
          <p:cNvSpPr txBox="1">
            <a:spLocks/>
          </p:cNvSpPr>
          <p:nvPr/>
        </p:nvSpPr>
        <p:spPr>
          <a:xfrm>
            <a:off x="2954438" y="238124"/>
            <a:ext cx="89281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Partenariat AFQP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39DCE1-D552-ED22-9E62-A44A93E8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57" y="1673845"/>
            <a:ext cx="4305901" cy="111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838A22-4442-4D5C-9030-3FE01BF2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3525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500" dirty="0">
                <a:solidFill>
                  <a:schemeClr val="accent2">
                    <a:lumMod val="75000"/>
                  </a:schemeClr>
                </a:solidFill>
              </a:rPr>
              <a:t>Stockage des kakemonos Bas-Rhin : chez Carine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accent2">
                    <a:lumMod val="75000"/>
                  </a:schemeClr>
                </a:solidFill>
              </a:rPr>
              <a:t>Stockage des kakemonos Haut-Rhin : chez Martine</a:t>
            </a:r>
          </a:p>
          <a:p>
            <a:pPr marL="0" indent="0" algn="l">
              <a:buNone/>
            </a:pPr>
            <a:endParaRPr lang="fr-FR" sz="25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fr-FR" sz="2500" dirty="0">
                <a:solidFill>
                  <a:schemeClr val="accent2">
                    <a:lumMod val="75000"/>
                  </a:schemeClr>
                </a:solidFill>
              </a:rPr>
              <a:t>Si changement de lieu du kakemono, informer Willy</a:t>
            </a:r>
          </a:p>
          <a:p>
            <a:pPr marL="0" indent="0" algn="l">
              <a:buNone/>
            </a:pPr>
            <a:endParaRPr lang="fr-FR" sz="25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fr-FR" sz="25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fr-FR" sz="25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fr-FR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DC3A761-F40E-40B8-9CB3-0FC98614C76E}"/>
              </a:ext>
            </a:extLst>
          </p:cNvPr>
          <p:cNvSpPr txBox="1">
            <a:spLocks/>
          </p:cNvSpPr>
          <p:nvPr/>
        </p:nvSpPr>
        <p:spPr>
          <a:xfrm>
            <a:off x="2954438" y="238124"/>
            <a:ext cx="89281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Kakemonos</a:t>
            </a:r>
          </a:p>
        </p:txBody>
      </p:sp>
    </p:spTree>
    <p:extLst>
      <p:ext uri="{BB962C8B-B14F-4D97-AF65-F5344CB8AC3E}">
        <p14:creationId xmlns:p14="http://schemas.microsoft.com/office/powerpoint/2010/main" val="357044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F0C00-6764-C111-BBB6-E1E8E153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56" y="365125"/>
            <a:ext cx="9076944" cy="1325563"/>
          </a:xfrm>
        </p:spPr>
        <p:txBody>
          <a:bodyPr/>
          <a:lstStyle/>
          <a:p>
            <a:r>
              <a:rPr lang="fr-FR" dirty="0"/>
              <a:t>Bienvenue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F206CA-49C8-8CF1-3A1C-968CEAE8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25" y="1690688"/>
            <a:ext cx="5035463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Cédric Maurer ( nouvel adhérent)</a:t>
            </a:r>
          </a:p>
          <a:p>
            <a:pPr lvl="1"/>
            <a:r>
              <a:rPr lang="fr-FR" dirty="0"/>
              <a:t>UTT Troyes 2011</a:t>
            </a:r>
          </a:p>
          <a:p>
            <a:pPr lvl="1"/>
            <a:r>
              <a:rPr lang="fr-FR" dirty="0"/>
              <a:t>Parcours international – Chine, Maroc. </a:t>
            </a:r>
          </a:p>
          <a:p>
            <a:pPr lvl="1"/>
            <a:r>
              <a:rPr lang="fr-FR" dirty="0"/>
              <a:t>Retour en France 2020</a:t>
            </a:r>
          </a:p>
          <a:p>
            <a:pPr lvl="1"/>
            <a:r>
              <a:rPr lang="fr-FR" dirty="0"/>
              <a:t>Freelance</a:t>
            </a:r>
          </a:p>
          <a:p>
            <a:r>
              <a:rPr lang="fr-FR" dirty="0"/>
              <a:t>Christophe Loup (président ENSAM 67)</a:t>
            </a:r>
          </a:p>
          <a:p>
            <a:pPr lvl="1"/>
            <a:r>
              <a:rPr lang="fr-FR" dirty="0"/>
              <a:t>Ingé Arts et Métiers</a:t>
            </a:r>
          </a:p>
          <a:p>
            <a:pPr lvl="1"/>
            <a:r>
              <a:rPr lang="fr-FR" dirty="0"/>
              <a:t>Crédit Mutuel - Qualité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529ED6-A3CA-2D72-FE5B-1EF27D5F557E}"/>
              </a:ext>
            </a:extLst>
          </p:cNvPr>
          <p:cNvSpPr txBox="1"/>
          <p:nvPr/>
        </p:nvSpPr>
        <p:spPr>
          <a:xfrm>
            <a:off x="5259887" y="1817744"/>
            <a:ext cx="67076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. Remi </a:t>
            </a:r>
            <a:r>
              <a:rPr lang="fr-FR" dirty="0" err="1"/>
              <a:t>Picand</a:t>
            </a:r>
            <a:r>
              <a:rPr lang="fr-FR" dirty="0"/>
              <a:t>, Arts et Métier, </a:t>
            </a:r>
            <a:r>
              <a:rPr lang="fr-FR" dirty="0" err="1"/>
              <a:t>Actoe</a:t>
            </a:r>
            <a:r>
              <a:rPr lang="fr-FR" dirty="0"/>
              <a:t> – association de bénévoles – 4 bureaux en alsace – retour à l’emploi (</a:t>
            </a:r>
            <a:r>
              <a:rPr lang="fr-FR" dirty="0" err="1"/>
              <a:t>eqvt</a:t>
            </a:r>
            <a:r>
              <a:rPr lang="fr-FR" dirty="0"/>
              <a:t> APEC en plus « personnalisé ». Taux de réussite 86% en 5 mois)</a:t>
            </a:r>
          </a:p>
          <a:p>
            <a:r>
              <a:rPr lang="fr-FR" dirty="0"/>
              <a:t>. Carine Langer, Arts et Métiers, Pole emploi</a:t>
            </a:r>
          </a:p>
          <a:p>
            <a:r>
              <a:rPr lang="fr-FR" dirty="0"/>
              <a:t>. Willy </a:t>
            </a:r>
            <a:r>
              <a:rPr lang="fr-FR" dirty="0" err="1"/>
              <a:t>Kresser</a:t>
            </a:r>
            <a:r>
              <a:rPr lang="fr-FR" dirty="0"/>
              <a:t>, INSA, retraité Siemens</a:t>
            </a:r>
          </a:p>
          <a:p>
            <a:r>
              <a:rPr lang="fr-FR" dirty="0"/>
              <a:t>. Nicole </a:t>
            </a:r>
            <a:r>
              <a:rPr lang="fr-FR" dirty="0" err="1"/>
              <a:t>Bomo</a:t>
            </a:r>
            <a:r>
              <a:rPr lang="fr-FR" dirty="0"/>
              <a:t>, </a:t>
            </a:r>
            <a:r>
              <a:rPr lang="fr-FR" dirty="0" err="1"/>
              <a:t>ENScMU</a:t>
            </a:r>
            <a:r>
              <a:rPr lang="fr-FR" dirty="0"/>
              <a:t>, retraité EDF</a:t>
            </a:r>
          </a:p>
          <a:p>
            <a:r>
              <a:rPr lang="fr-FR" dirty="0"/>
              <a:t>. Thierry Beck, Arts et Métiers, retraité </a:t>
            </a:r>
          </a:p>
          <a:p>
            <a:r>
              <a:rPr lang="fr-FR" dirty="0"/>
              <a:t>. Martine Demay, </a:t>
            </a:r>
            <a:r>
              <a:rPr lang="fr-FR" dirty="0" err="1"/>
              <a:t>Unicnam</a:t>
            </a:r>
            <a:r>
              <a:rPr lang="fr-FR" dirty="0"/>
              <a:t> 2001, Diehl </a:t>
            </a:r>
            <a:r>
              <a:rPr lang="fr-FR" dirty="0" err="1"/>
              <a:t>Metering</a:t>
            </a:r>
            <a:r>
              <a:rPr lang="fr-FR" dirty="0"/>
              <a:t>, partenariat </a:t>
            </a:r>
            <a:r>
              <a:rPr lang="fr-FR" dirty="0" err="1"/>
              <a:t>Kidslab</a:t>
            </a:r>
            <a:endParaRPr lang="fr-FR" dirty="0"/>
          </a:p>
          <a:p>
            <a:r>
              <a:rPr lang="fr-FR" dirty="0"/>
              <a:t>. Sylvain Leclerc, </a:t>
            </a:r>
            <a:r>
              <a:rPr lang="fr-FR" dirty="0" err="1"/>
              <a:t>Telécom</a:t>
            </a:r>
            <a:r>
              <a:rPr lang="fr-FR" dirty="0"/>
              <a:t> Physique, Trésorier IESF Alsace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9A1DB1-B4E3-0140-FFFB-CA9D0D1FB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44" y="852371"/>
            <a:ext cx="1876687" cy="8383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2A23C6C-8C54-C423-B9EF-07D63F6EF80E}"/>
              </a:ext>
            </a:extLst>
          </p:cNvPr>
          <p:cNvSpPr txBox="1"/>
          <p:nvPr/>
        </p:nvSpPr>
        <p:spPr>
          <a:xfrm>
            <a:off x="5352789" y="4530123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Comm</a:t>
            </a:r>
            <a:endParaRPr lang="fr-FR" b="1" dirty="0"/>
          </a:p>
          <a:p>
            <a:r>
              <a:rPr lang="fr-FR" dirty="0"/>
              <a:t>	. Willy gère le site internet. Il rédige des articles. Il relaye des flux RSS qui arrivent en direct au niveau de la plateforme net. Il republie les évènements « techniques » « alsace ».</a:t>
            </a:r>
          </a:p>
          <a:p>
            <a:r>
              <a:rPr lang="fr-FR" dirty="0"/>
              <a:t>	. Martine est derrière le </a:t>
            </a:r>
            <a:r>
              <a:rPr lang="fr-FR" dirty="0" err="1"/>
              <a:t>linkedin</a:t>
            </a:r>
            <a:r>
              <a:rPr lang="fr-FR" dirty="0"/>
              <a:t> et la newsletter</a:t>
            </a:r>
          </a:p>
        </p:txBody>
      </p:sp>
    </p:spTree>
    <p:extLst>
      <p:ext uri="{BB962C8B-B14F-4D97-AF65-F5344CB8AC3E}">
        <p14:creationId xmlns:p14="http://schemas.microsoft.com/office/powerpoint/2010/main" val="41792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cité, nuit&#10;&#10;Description générée automatiquement">
            <a:extLst>
              <a:ext uri="{FF2B5EF4-FFF2-40B4-BE49-F238E27FC236}">
                <a16:creationId xmlns:a16="http://schemas.microsoft.com/office/drawing/2014/main" id="{6759A797-AB6D-1BFD-4010-030C8D7B9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FCA42F-3107-0869-FF47-A723A7C8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JNI 2023 Mulhouse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2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8219BE-CFCA-FFA3-C7DD-6F75271A3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85" y="676422"/>
            <a:ext cx="6587309" cy="5104302"/>
          </a:xfrm>
        </p:spPr>
      </p:pic>
    </p:spTree>
    <p:extLst>
      <p:ext uri="{BB962C8B-B14F-4D97-AF65-F5344CB8AC3E}">
        <p14:creationId xmlns:p14="http://schemas.microsoft.com/office/powerpoint/2010/main" val="268450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079D2-4132-8A06-3390-27DC35AF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08" y="365125"/>
            <a:ext cx="9003792" cy="905891"/>
          </a:xfrm>
        </p:spPr>
        <p:txBody>
          <a:bodyPr/>
          <a:lstStyle/>
          <a:p>
            <a:pPr algn="ctr"/>
            <a:r>
              <a:rPr lang="fr-FR" b="1" dirty="0"/>
              <a:t>IESF : </a:t>
            </a:r>
            <a:r>
              <a:rPr lang="fr-FR" sz="4000" b="1" dirty="0"/>
              <a:t>Journée Nationale de </a:t>
            </a:r>
            <a:r>
              <a:rPr lang="fr-FR" sz="4000" b="1" dirty="0" err="1"/>
              <a:t>I’Ingénieur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2B841-EA3D-D68E-1B6D-D9E6DA91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latin typeface="Gill Sans MT" pitchFamily="18"/>
              </a:rPr>
              <a:t>Changement de date : le 8 mars 2023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latin typeface="Gill Sans MT" pitchFamily="18"/>
              </a:rPr>
              <a:t>Lieu </a:t>
            </a:r>
            <a:r>
              <a:rPr lang="fr-FR" sz="2800" dirty="0" err="1">
                <a:solidFill>
                  <a:srgbClr val="000000"/>
                </a:solidFill>
                <a:latin typeface="Gill Sans MT" pitchFamily="18"/>
              </a:rPr>
              <a:t>ENSCMu</a:t>
            </a:r>
            <a:endParaRPr lang="fr-FR" sz="2800" dirty="0">
              <a:solidFill>
                <a:srgbClr val="000000"/>
              </a:solidFill>
              <a:latin typeface="Gill Sans MT" pitchFamily="18"/>
            </a:endParaRPr>
          </a:p>
          <a:p>
            <a:pPr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latin typeface="Gill Sans MT" pitchFamily="18"/>
              </a:rPr>
              <a:t>Horaire : 18 à 21h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latin typeface="Gill Sans MT" pitchFamily="18"/>
              </a:rPr>
              <a:t>Déroulement : 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Intervention de l’UHA : possibilités offertes à l’international : pour les étudiants, pour le personnel enseignants-chercheurs etc…difficultés rencontrées depuis le Covid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Intervention d’un ingénieur des Mines de Douai sur son parcours à l’international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Table ronde avec les orateurs et le témoignage de plusieurs ingénieurs de la région Sud Alsace – Témoins : Isabelle </a:t>
            </a:r>
            <a:r>
              <a:rPr lang="fr-FR" dirty="0" err="1">
                <a:solidFill>
                  <a:srgbClr val="000000"/>
                </a:solidFill>
                <a:latin typeface="Gill Sans MT" pitchFamily="18"/>
              </a:rPr>
              <a:t>Calderara</a:t>
            </a: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, et autres Fabien </a:t>
            </a:r>
            <a:r>
              <a:rPr lang="fr-FR" dirty="0" err="1">
                <a:solidFill>
                  <a:srgbClr val="000000"/>
                </a:solidFill>
                <a:latin typeface="Gill Sans MT" pitchFamily="18"/>
              </a:rPr>
              <a:t>Gachot</a:t>
            </a: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 ??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La conférence sera sponsorisée comme l’année dernière par IESF Alsace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latin typeface="Gill Sans MT" pitchFamily="18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03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EAC9B-FC87-B769-2774-27CA4745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632" y="365125"/>
            <a:ext cx="8583168" cy="988187"/>
          </a:xfrm>
        </p:spPr>
        <p:txBody>
          <a:bodyPr/>
          <a:lstStyle/>
          <a:p>
            <a:r>
              <a:rPr lang="fr-FR" sz="4000" b="1" dirty="0"/>
              <a:t>JNI 2023 : rétroplanning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18491-9495-F1B5-84E2-1387C968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30/01 : </a:t>
            </a:r>
            <a:r>
              <a:rPr lang="fr-FR" dirty="0" err="1"/>
              <a:t>Viséoconférence</a:t>
            </a:r>
            <a:r>
              <a:rPr lang="fr-FR" dirty="0"/>
              <a:t> avec Samuel </a:t>
            </a:r>
            <a:r>
              <a:rPr lang="fr-FR" dirty="0" err="1"/>
              <a:t>Fouchard</a:t>
            </a:r>
            <a:r>
              <a:rPr lang="fr-FR" dirty="0"/>
              <a:t>, Directeur des Etudes </a:t>
            </a:r>
            <a:r>
              <a:rPr lang="fr-FR" i="1" dirty="0" err="1"/>
              <a:t>ENSCMu</a:t>
            </a:r>
            <a:r>
              <a:rPr lang="fr-FR" i="1" dirty="0"/>
              <a:t> : </a:t>
            </a:r>
            <a:r>
              <a:rPr lang="fr-FR" dirty="0"/>
              <a:t>NB </a:t>
            </a:r>
          </a:p>
          <a:p>
            <a:r>
              <a:rPr lang="fr-FR" dirty="0"/>
              <a:t>30/01 : avoir la liste des Sponsors / Logos pouvant figurer sur l’affiche</a:t>
            </a:r>
          </a:p>
          <a:p>
            <a:r>
              <a:rPr lang="fr-FR" dirty="0">
                <a:solidFill>
                  <a:srgbClr val="FF0000"/>
                </a:solidFill>
              </a:rPr>
              <a:t>1/02 : RDV </a:t>
            </a:r>
            <a:r>
              <a:rPr lang="fr-FR" dirty="0" err="1">
                <a:solidFill>
                  <a:srgbClr val="FF0000"/>
                </a:solidFill>
              </a:rPr>
              <a:t>M.Demay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N.Bomo</a:t>
            </a:r>
            <a:r>
              <a:rPr lang="fr-FR" dirty="0">
                <a:solidFill>
                  <a:srgbClr val="FF0000"/>
                </a:solidFill>
              </a:rPr>
              <a:t> pour finaliser les affiches - envoi des propositions aux orateurs et obtention de leur accord –</a:t>
            </a:r>
          </a:p>
          <a:p>
            <a:r>
              <a:rPr lang="fr-FR" dirty="0"/>
              <a:t>Début février : lancement de la campagne sur les réseaux sociaux </a:t>
            </a:r>
          </a:p>
          <a:p>
            <a:r>
              <a:rPr lang="fr-FR" dirty="0"/>
              <a:t>Fin février : Etudier la présentation de RM – essayer d’obtenir l’exposé de l’UHA – trouver un fil rouge entre les orateurs et la table ronde -</a:t>
            </a:r>
          </a:p>
          <a:p>
            <a:r>
              <a:rPr lang="fr-FR" dirty="0"/>
              <a:t>Fin février : Visioconférence avec les 3 participants à la table ronde : Isabelle </a:t>
            </a:r>
            <a:r>
              <a:rPr lang="fr-FR" dirty="0" err="1"/>
              <a:t>Calderara</a:t>
            </a:r>
            <a:r>
              <a:rPr lang="fr-FR" dirty="0"/>
              <a:t>, Fabien </a:t>
            </a:r>
            <a:r>
              <a:rPr lang="fr-FR" dirty="0" err="1"/>
              <a:t>Gachot</a:t>
            </a:r>
            <a:r>
              <a:rPr lang="fr-FR" dirty="0"/>
              <a:t> et la personne de l’ENSISA, </a:t>
            </a:r>
          </a:p>
          <a:p>
            <a:pPr marL="0" indent="0">
              <a:buNone/>
            </a:pPr>
            <a:r>
              <a:rPr lang="fr-FR" dirty="0"/>
              <a:t>   Participants pour IESF Alsace : Céline, Nicole, Martine, Brigitte </a:t>
            </a:r>
          </a:p>
        </p:txBody>
      </p:sp>
    </p:spTree>
    <p:extLst>
      <p:ext uri="{BB962C8B-B14F-4D97-AF65-F5344CB8AC3E}">
        <p14:creationId xmlns:p14="http://schemas.microsoft.com/office/powerpoint/2010/main" val="300564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7B265-5A09-EAE0-5919-01E2776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552" y="365125"/>
            <a:ext cx="9223248" cy="1325563"/>
          </a:xfrm>
        </p:spPr>
        <p:txBody>
          <a:bodyPr/>
          <a:lstStyle/>
          <a:p>
            <a:r>
              <a:rPr lang="fr-FR" dirty="0"/>
              <a:t>JNI :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9A337-16A8-C90E-DBA4-F9845228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IESF Lorraine</a:t>
            </a:r>
          </a:p>
          <a:p>
            <a:r>
              <a:rPr lang="fr-FR" dirty="0"/>
              <a:t>IESF Franche Comté (+ UTBM ?)</a:t>
            </a:r>
          </a:p>
          <a:p>
            <a:r>
              <a:rPr lang="fr-FR" dirty="0"/>
              <a:t>JNI IESF national : attention à la charte graphique (logo JNI)</a:t>
            </a:r>
          </a:p>
          <a:p>
            <a:endParaRPr lang="fr-FR" dirty="0"/>
          </a:p>
          <a:p>
            <a:r>
              <a:rPr lang="fr-FR" dirty="0"/>
              <a:t>Sponsors</a:t>
            </a:r>
          </a:p>
          <a:p>
            <a:pPr lvl="1"/>
            <a:r>
              <a:rPr lang="fr-FR" dirty="0"/>
              <a:t>APEC </a:t>
            </a:r>
          </a:p>
          <a:p>
            <a:pPr lvl="1"/>
            <a:r>
              <a:rPr lang="fr-FR" dirty="0"/>
              <a:t>ACTOE</a:t>
            </a:r>
          </a:p>
          <a:p>
            <a:pPr lvl="1"/>
            <a:r>
              <a:rPr lang="fr-FR" dirty="0"/>
              <a:t>Autres associations partenaires</a:t>
            </a:r>
          </a:p>
          <a:p>
            <a:r>
              <a:rPr lang="fr-FR" dirty="0"/>
              <a:t>Journalistes ?</a:t>
            </a:r>
          </a:p>
        </p:txBody>
      </p:sp>
    </p:spTree>
    <p:extLst>
      <p:ext uri="{BB962C8B-B14F-4D97-AF65-F5344CB8AC3E}">
        <p14:creationId xmlns:p14="http://schemas.microsoft.com/office/powerpoint/2010/main" val="416610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EF7BE-4F36-487B-2876-009323BA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44" y="365125"/>
            <a:ext cx="8830056" cy="1015619"/>
          </a:xfrm>
        </p:spPr>
        <p:txBody>
          <a:bodyPr/>
          <a:lstStyle/>
          <a:p>
            <a:r>
              <a:rPr lang="fr-FR" b="1" dirty="0"/>
              <a:t>Animation jour 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CADF0E-0359-F95B-BA3C-F2B08A5A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Préparer une présentation à faire défiler avant le début de la conférence (NB)</a:t>
            </a:r>
          </a:p>
          <a:p>
            <a:r>
              <a:rPr lang="fr-FR" dirty="0"/>
              <a:t>Mot de bienvenue de JP Goddard Directeur de l’Ecole </a:t>
            </a:r>
          </a:p>
          <a:p>
            <a:r>
              <a:rPr lang="fr-FR" dirty="0"/>
              <a:t>Présentation de IESF Alsace par Céline (CP)</a:t>
            </a:r>
          </a:p>
          <a:p>
            <a:r>
              <a:rPr lang="fr-FR" dirty="0"/>
              <a:t>Apporter les Kakémonos (NB + MD)</a:t>
            </a:r>
          </a:p>
          <a:p>
            <a:r>
              <a:rPr lang="fr-FR" dirty="0"/>
              <a:t>Documentation IESF Alsace ? </a:t>
            </a:r>
          </a:p>
          <a:p>
            <a:r>
              <a:rPr lang="fr-FR" dirty="0"/>
              <a:t>Préparer le pot d’accueil (NB)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092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1107</Words>
  <Application>Microsoft Office PowerPoint</Application>
  <PresentationFormat>Grand écran</PresentationFormat>
  <Paragraphs>221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Thème Office</vt:lpstr>
      <vt:lpstr>CA – 26 janvier 2023</vt:lpstr>
      <vt:lpstr> Ordre du jour</vt:lpstr>
      <vt:lpstr>Bienvenue</vt:lpstr>
      <vt:lpstr>JNI 2023 Mulhouse</vt:lpstr>
      <vt:lpstr>Présentation PowerPoint</vt:lpstr>
      <vt:lpstr>IESF : Journée Nationale de I’Ingénieur</vt:lpstr>
      <vt:lpstr>JNI 2023 : rétroplanning</vt:lpstr>
      <vt:lpstr>JNI : communication</vt:lpstr>
      <vt:lpstr>Animation jour J</vt:lpstr>
      <vt:lpstr>Activités à venir</vt:lpstr>
      <vt:lpstr>Présentation PowerPoint</vt:lpstr>
      <vt:lpstr>Diner débat</vt:lpstr>
      <vt:lpstr>AG 18 mars 2023 - samedi</vt:lpstr>
      <vt:lpstr>Kidslab Alsace</vt:lpstr>
      <vt:lpstr>Divers administratif</vt:lpstr>
      <vt:lpstr>Nouvelles inscriptions à la liste des membres invités au CA</vt:lpstr>
      <vt:lpstr>Tableau des groupements</vt:lpstr>
      <vt:lpstr>Présentation PowerPoint</vt:lpstr>
      <vt:lpstr>Présentation PowerPoint</vt:lpstr>
      <vt:lpstr>Extrait du chat !</vt:lpstr>
      <vt:lpstr>Fin de la réunion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- 28 avril 2022</dc:title>
  <dc:creator>celine poloce</dc:creator>
  <cp:lastModifiedBy>celine poloce</cp:lastModifiedBy>
  <cp:revision>80</cp:revision>
  <dcterms:created xsi:type="dcterms:W3CDTF">2019-09-21T08:02:33Z</dcterms:created>
  <dcterms:modified xsi:type="dcterms:W3CDTF">2023-01-26T21:59:26Z</dcterms:modified>
</cp:coreProperties>
</file>