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54" autoAdjust="0"/>
    <p:restoredTop sz="94261" autoAdjust="0"/>
  </p:normalViewPr>
  <p:slideViewPr>
    <p:cSldViewPr snapToGrid="0">
      <p:cViewPr varScale="1">
        <p:scale>
          <a:sx n="71" d="100"/>
          <a:sy n="71" d="100"/>
        </p:scale>
        <p:origin x="6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14D4F-66AE-40B5-A15A-0394DC88A4C3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5B84E-A2DE-4F42-A5E4-2E50C51950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215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BE8-059B-4ADA-8E92-369A5669FABD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027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BE8-059B-4ADA-8E92-369A5669FABD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08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BE8-059B-4ADA-8E92-369A5669FABD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298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74DC94-11FB-4785-BACD-E1369BBC595E}"/>
              </a:ext>
            </a:extLst>
          </p:cNvPr>
          <p:cNvSpPr/>
          <p:nvPr userDrawn="1"/>
        </p:nvSpPr>
        <p:spPr>
          <a:xfrm>
            <a:off x="9569288" y="6356350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28.04.2022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BA6257-ACE9-4996-94BB-A2BC5ED3B037}"/>
              </a:ext>
            </a:extLst>
          </p:cNvPr>
          <p:cNvSpPr/>
          <p:nvPr userDrawn="1"/>
        </p:nvSpPr>
        <p:spPr>
          <a:xfrm>
            <a:off x="4740692" y="6356350"/>
            <a:ext cx="1197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CA ARISAL 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EAE1260-C342-4E0E-8B64-88E8201763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86495" cy="1043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671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BE8-059B-4ADA-8E92-369A5669FABD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252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BE8-059B-4ADA-8E92-369A5669FABD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6400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BE8-059B-4ADA-8E92-369A5669FABD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6470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BE8-059B-4ADA-8E92-369A5669FABD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273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BE8-059B-4ADA-8E92-369A5669FABD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1039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BE8-059B-4ADA-8E92-369A5669FABD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7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BE8-059B-4ADA-8E92-369A5669FABD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671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F9BE8-059B-4ADA-8E92-369A5669FABD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28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176463"/>
            <a:ext cx="9144000" cy="2387600"/>
          </a:xfrm>
        </p:spPr>
        <p:txBody>
          <a:bodyPr/>
          <a:lstStyle/>
          <a:p>
            <a:r>
              <a:rPr lang="fr-FR" dirty="0"/>
              <a:t>CA – 28 avril 2022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564063"/>
            <a:ext cx="9144000" cy="1655762"/>
          </a:xfrm>
        </p:spPr>
        <p:txBody>
          <a:bodyPr>
            <a:normAutofit/>
          </a:bodyPr>
          <a:lstStyle/>
          <a:p>
            <a:r>
              <a:rPr lang="fr-FR" sz="1800" dirty="0" err="1"/>
              <a:t>Reunion</a:t>
            </a:r>
            <a:r>
              <a:rPr lang="fr-FR" sz="1800" dirty="0"/>
              <a:t> Visio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355600"/>
            <a:ext cx="39878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168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63582" y="0"/>
            <a:ext cx="8928100" cy="885825"/>
          </a:xfrm>
        </p:spPr>
        <p:txBody>
          <a:bodyPr/>
          <a:lstStyle/>
          <a:p>
            <a:r>
              <a:rPr lang="fr-FR" dirty="0">
                <a:solidFill>
                  <a:srgbClr val="0070C0"/>
                </a:solidFill>
              </a:rPr>
              <a:t>	Ordre du jour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3834" y="1755648"/>
            <a:ext cx="9911365" cy="4204576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fr-FR" sz="2900" dirty="0"/>
              <a:t>Repas du 6 mai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sz="2900" dirty="0"/>
              <a:t>Bilan JNI Mulhouse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sz="2900" dirty="0"/>
              <a:t>Orga PMIS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sz="2900" dirty="0"/>
              <a:t>Préparation AG 2022</a:t>
            </a:r>
            <a:endParaRPr lang="fr-FR" sz="2100" dirty="0"/>
          </a:p>
          <a:p>
            <a:pPr marL="514350" indent="-514350" algn="l">
              <a:buFont typeface="+mj-lt"/>
              <a:buAutoNum type="arabicPeriod"/>
            </a:pPr>
            <a:r>
              <a:rPr lang="fr-FR" sz="2900" dirty="0"/>
              <a:t>Congrès IESF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sz="2900" dirty="0"/>
              <a:t>Ingénieur </a:t>
            </a:r>
            <a:r>
              <a:rPr lang="fr-FR" sz="2900" dirty="0" err="1"/>
              <a:t>Labellis</a:t>
            </a:r>
            <a:endParaRPr lang="fr-FR" sz="2900" dirty="0"/>
          </a:p>
          <a:p>
            <a:pPr marL="514350" indent="-514350" algn="l">
              <a:buFont typeface="+mj-lt"/>
              <a:buAutoNum type="arabicPeriod"/>
            </a:pPr>
            <a:r>
              <a:rPr lang="fr-FR" sz="2900" dirty="0"/>
              <a:t>Point financier – attestations fiscales</a:t>
            </a:r>
            <a:endParaRPr lang="fr-FR" sz="2500" dirty="0"/>
          </a:p>
        </p:txBody>
      </p:sp>
    </p:spTree>
    <p:extLst>
      <p:ext uri="{BB962C8B-B14F-4D97-AF65-F5344CB8AC3E}">
        <p14:creationId xmlns:p14="http://schemas.microsoft.com/office/powerpoint/2010/main" val="3254950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EE838A22-4442-4D5C-9030-3FE01BF2F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3948"/>
            <a:ext cx="10515600" cy="5157980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fr-FR" sz="2900" dirty="0"/>
              <a:t>Repas du 6 mai : relances à faire</a:t>
            </a:r>
          </a:p>
          <a:p>
            <a:pPr marL="0" indent="0" algn="l">
              <a:buNone/>
            </a:pPr>
            <a:r>
              <a:rPr lang="fr-FR" sz="2500" dirty="0">
                <a:solidFill>
                  <a:schemeClr val="accent2">
                    <a:lumMod val="75000"/>
                  </a:schemeClr>
                </a:solidFill>
              </a:rPr>
              <a:t>IMPORTANT : pensez à communiquer à nos partenaires (ACTOE, </a:t>
            </a:r>
            <a:r>
              <a:rPr lang="fr-FR" sz="2500" dirty="0" err="1">
                <a:solidFill>
                  <a:schemeClr val="accent2">
                    <a:lumMod val="75000"/>
                  </a:schemeClr>
                </a:solidFill>
              </a:rPr>
              <a:t>Alumnis</a:t>
            </a:r>
            <a:r>
              <a:rPr lang="fr-FR" sz="2500" dirty="0">
                <a:solidFill>
                  <a:schemeClr val="accent2">
                    <a:lumMod val="75000"/>
                  </a:schemeClr>
                </a:solidFill>
              </a:rPr>
              <a:t> ...) ainsi qu'à vos contacts pour le repas du 6 mai. Nous aurons nos amis du VDI, mais c'est aussi l'occasion de revoir / rencontrer de nouvelles personnes et nouer/approfondir des liens</a:t>
            </a:r>
          </a:p>
          <a:p>
            <a:pPr lvl="1"/>
            <a:r>
              <a:rPr lang="fr-FR" sz="2100" dirty="0"/>
              <a:t>	Marie-Laure : contact qualité ?</a:t>
            </a:r>
          </a:p>
          <a:p>
            <a:pPr lvl="1"/>
            <a:r>
              <a:rPr lang="fr-FR" sz="2100" dirty="0"/>
              <a:t>	Céline/Sylvain : Contact </a:t>
            </a:r>
            <a:r>
              <a:rPr lang="fr-FR" sz="2100" dirty="0" err="1"/>
              <a:t>aae</a:t>
            </a:r>
            <a:r>
              <a:rPr lang="fr-FR" sz="2100" dirty="0"/>
              <a:t>-tps</a:t>
            </a:r>
          </a:p>
          <a:p>
            <a:pPr lvl="1"/>
            <a:r>
              <a:rPr lang="fr-FR" sz="2100" dirty="0"/>
              <a:t>	Céline : </a:t>
            </a:r>
            <a:r>
              <a:rPr lang="fr-FR" sz="2100" dirty="0" err="1"/>
              <a:t>pdts</a:t>
            </a:r>
            <a:r>
              <a:rPr lang="fr-FR" sz="2100" dirty="0"/>
              <a:t> de groupements </a:t>
            </a:r>
          </a:p>
          <a:p>
            <a:pPr lvl="1"/>
            <a:r>
              <a:rPr lang="fr-FR" sz="2100" dirty="0"/>
              <a:t>	Tout le monde : ses réseaux personnels</a:t>
            </a:r>
          </a:p>
          <a:p>
            <a:pPr marL="0" indent="0" algn="l">
              <a:buNone/>
            </a:pPr>
            <a:endParaRPr lang="fr-FR" sz="25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FR" sz="2800" dirty="0"/>
              <a:t>Inscrits VDI : 17, Inscrits 11 +3. </a:t>
            </a:r>
          </a:p>
          <a:p>
            <a:pPr marL="0" indent="0">
              <a:buNone/>
            </a:pPr>
            <a:r>
              <a:rPr lang="fr-FR" sz="2800" dirty="0"/>
              <a:t>Date max (pour confirmation </a:t>
            </a:r>
            <a:r>
              <a:rPr lang="fr-FR" sz="2800" dirty="0" err="1"/>
              <a:t>Strissel</a:t>
            </a:r>
            <a:r>
              <a:rPr lang="fr-FR" sz="2800" dirty="0"/>
              <a:t> ): mardi 03.05</a:t>
            </a:r>
          </a:p>
          <a:p>
            <a:pPr marL="0" indent="0" algn="l">
              <a:buNone/>
            </a:pPr>
            <a:endParaRPr lang="fr-FR" sz="25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2DC3A761-F40E-40B8-9CB3-0FC98614C76E}"/>
              </a:ext>
            </a:extLst>
          </p:cNvPr>
          <p:cNvSpPr txBox="1">
            <a:spLocks/>
          </p:cNvSpPr>
          <p:nvPr/>
        </p:nvSpPr>
        <p:spPr>
          <a:xfrm>
            <a:off x="2954438" y="238124"/>
            <a:ext cx="8928100" cy="885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solidFill>
                  <a:srgbClr val="0070C0"/>
                </a:solidFill>
              </a:rPr>
              <a:t>Repas du 6 mai</a:t>
            </a:r>
          </a:p>
        </p:txBody>
      </p:sp>
    </p:spTree>
    <p:extLst>
      <p:ext uri="{BB962C8B-B14F-4D97-AF65-F5344CB8AC3E}">
        <p14:creationId xmlns:p14="http://schemas.microsoft.com/office/powerpoint/2010/main" val="189082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EE838A22-4442-4D5C-9030-3FE01BF2F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8759"/>
            <a:ext cx="10515600" cy="4765865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fr-FR" sz="2900" dirty="0"/>
              <a:t>Grande réussite : Merci Nicole, Martine, et Brigitte !</a:t>
            </a:r>
          </a:p>
          <a:p>
            <a:pPr marL="0" indent="0" algn="l">
              <a:buNone/>
            </a:pPr>
            <a:endParaRPr lang="fr-FR" sz="2500" dirty="0"/>
          </a:p>
          <a:p>
            <a:pPr marL="0" indent="0" algn="l">
              <a:buNone/>
            </a:pPr>
            <a:r>
              <a:rPr lang="fr-FR" sz="2500" dirty="0"/>
              <a:t>51 inscrits – les feuilles de présence sont scannées et dispo sur la </a:t>
            </a:r>
            <a:r>
              <a:rPr lang="fr-FR" sz="2500" dirty="0" err="1"/>
              <a:t>dropbox</a:t>
            </a:r>
            <a:r>
              <a:rPr lang="fr-FR" sz="2500" dirty="0"/>
              <a:t> </a:t>
            </a:r>
            <a:r>
              <a:rPr lang="fr-FR" sz="2500" dirty="0" err="1"/>
              <a:t>evenements</a:t>
            </a:r>
            <a:r>
              <a:rPr lang="fr-FR" sz="2500" dirty="0"/>
              <a:t>.</a:t>
            </a:r>
          </a:p>
          <a:p>
            <a:pPr marL="0" indent="0" algn="l">
              <a:buNone/>
            </a:pPr>
            <a:endParaRPr lang="fr-FR" sz="2500" dirty="0"/>
          </a:p>
          <a:p>
            <a:pPr marL="0" indent="0" algn="l">
              <a:buNone/>
            </a:pPr>
            <a:r>
              <a:rPr lang="fr-FR" sz="2500" dirty="0"/>
              <a:t>Très bonne participation, très bonnes interventions</a:t>
            </a:r>
          </a:p>
          <a:p>
            <a:pPr marL="0" indent="0" algn="l">
              <a:buNone/>
            </a:pPr>
            <a:endParaRPr lang="fr-FR" sz="2500" dirty="0"/>
          </a:p>
          <a:p>
            <a:pPr marL="0" indent="0" algn="l">
              <a:buNone/>
            </a:pPr>
            <a:r>
              <a:rPr lang="fr-FR" sz="2500" dirty="0"/>
              <a:t>Les frais ont été remboursés par Sylvain, budget très raisonnable.</a:t>
            </a:r>
          </a:p>
          <a:p>
            <a:pPr marL="0" indent="0" algn="l">
              <a:buNone/>
            </a:pPr>
            <a:endParaRPr lang="fr-FR" sz="2500" dirty="0"/>
          </a:p>
          <a:p>
            <a:pPr marL="0" indent="0" algn="l">
              <a:buNone/>
            </a:pPr>
            <a:r>
              <a:rPr lang="fr-FR" sz="2500" dirty="0"/>
              <a:t>Contacts à maintenir avec directeur/directeur des écoles.</a:t>
            </a:r>
          </a:p>
          <a:p>
            <a:pPr marL="0" indent="0" algn="l">
              <a:buNone/>
            </a:pPr>
            <a:r>
              <a:rPr lang="fr-FR" sz="2500" dirty="0">
                <a:solidFill>
                  <a:srgbClr val="FF0000"/>
                </a:solidFill>
              </a:rPr>
              <a:t>Actions à reprendre : présenter l’ARISAL/IESF à la remise des </a:t>
            </a:r>
            <a:r>
              <a:rPr lang="fr-FR" sz="2500" dirty="0" err="1">
                <a:solidFill>
                  <a:srgbClr val="FF0000"/>
                </a:solidFill>
              </a:rPr>
              <a:t>diplomes</a:t>
            </a:r>
            <a:r>
              <a:rPr lang="fr-FR" sz="2500" dirty="0">
                <a:solidFill>
                  <a:srgbClr val="FF0000"/>
                </a:solidFill>
              </a:rPr>
              <a:t> dans différentes écoles. Possible en retissant des liens avec Directeurs et directeurs des études.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2DC3A761-F40E-40B8-9CB3-0FC98614C76E}"/>
              </a:ext>
            </a:extLst>
          </p:cNvPr>
          <p:cNvSpPr txBox="1">
            <a:spLocks/>
          </p:cNvSpPr>
          <p:nvPr/>
        </p:nvSpPr>
        <p:spPr>
          <a:xfrm>
            <a:off x="2954438" y="238124"/>
            <a:ext cx="8928100" cy="885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solidFill>
                  <a:srgbClr val="0070C0"/>
                </a:solidFill>
              </a:rPr>
              <a:t>2- Bilan JNI Mulhouse</a:t>
            </a:r>
          </a:p>
        </p:txBody>
      </p:sp>
    </p:spTree>
    <p:extLst>
      <p:ext uri="{BB962C8B-B14F-4D97-AF65-F5344CB8AC3E}">
        <p14:creationId xmlns:p14="http://schemas.microsoft.com/office/powerpoint/2010/main" val="25301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EE838A22-4442-4D5C-9030-3FE01BF2F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282" y="1298759"/>
            <a:ext cx="11573256" cy="4846547"/>
          </a:xfrm>
        </p:spPr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fr-FR" sz="2900" b="1" dirty="0"/>
              <a:t>1- orga Carine / Nicole</a:t>
            </a:r>
          </a:p>
          <a:p>
            <a:pPr marL="0" indent="0" algn="l">
              <a:buNone/>
            </a:pPr>
            <a:r>
              <a:rPr lang="fr-FR" sz="2900" dirty="0">
                <a:solidFill>
                  <a:srgbClr val="FF0000"/>
                </a:solidFill>
              </a:rPr>
              <a:t>	Nicole : référent IESF National - Carine : Resp. opérationnel</a:t>
            </a:r>
          </a:p>
          <a:p>
            <a:pPr marL="457200" lvl="1" indent="0">
              <a:buNone/>
            </a:pPr>
            <a:r>
              <a:rPr lang="fr-FR" sz="1900" dirty="0"/>
              <a:t>	Intervention exceptionnelle – MLJH – Collège </a:t>
            </a:r>
            <a:r>
              <a:rPr lang="fr-FR" sz="1900" dirty="0" err="1"/>
              <a:t>Meck</a:t>
            </a:r>
            <a:r>
              <a:rPr lang="fr-FR" sz="1900" dirty="0"/>
              <a:t> – 05.2022</a:t>
            </a:r>
          </a:p>
          <a:p>
            <a:pPr marL="457200" lvl="1" indent="0">
              <a:buNone/>
            </a:pPr>
            <a:endParaRPr lang="fr-FR" sz="1900" dirty="0"/>
          </a:p>
          <a:p>
            <a:pPr marL="0" indent="0" algn="l">
              <a:buNone/>
            </a:pPr>
            <a:r>
              <a:rPr lang="fr-FR" sz="2900" b="1" dirty="0"/>
              <a:t>2- </a:t>
            </a:r>
            <a:r>
              <a:rPr lang="fr-FR" sz="2900" b="1" dirty="0" err="1"/>
              <a:t>Grpe</a:t>
            </a:r>
            <a:r>
              <a:rPr lang="fr-FR" sz="2900" b="1" dirty="0"/>
              <a:t> de travail Subvention Gd Est (Céline, Nicole, Thierry, Carine + représentants Lorraine)</a:t>
            </a:r>
          </a:p>
          <a:p>
            <a:pPr marL="0" indent="0" algn="l">
              <a:buNone/>
            </a:pPr>
            <a:r>
              <a:rPr lang="fr-FR" sz="2900" dirty="0" err="1"/>
              <a:t>Subv</a:t>
            </a:r>
            <a:r>
              <a:rPr lang="fr-FR" sz="2900" dirty="0"/>
              <a:t>. portée par IESF Alsace pour la partie financière : dépenses, recette (subvention), puis régularisation avec IESF Lorraine</a:t>
            </a:r>
          </a:p>
          <a:p>
            <a:pPr marL="0" indent="0" algn="l">
              <a:buNone/>
            </a:pPr>
            <a:r>
              <a:rPr lang="fr-FR" sz="2900" dirty="0"/>
              <a:t>Dépenses à prévoir</a:t>
            </a:r>
          </a:p>
          <a:p>
            <a:pPr lvl="1"/>
            <a:r>
              <a:rPr lang="fr-FR" sz="2500" dirty="0"/>
              <a:t>	env. 600 € pour la réalisation graphique de 2 kakémonos</a:t>
            </a:r>
          </a:p>
          <a:p>
            <a:pPr lvl="1"/>
            <a:r>
              <a:rPr lang="fr-FR" sz="2500" dirty="0"/>
              <a:t>	compter 50€ </a:t>
            </a:r>
            <a:r>
              <a:rPr lang="fr-FR" sz="2500" dirty="0" err="1"/>
              <a:t>env</a:t>
            </a:r>
            <a:r>
              <a:rPr lang="fr-FR" sz="2500" dirty="0"/>
              <a:t> par kakémono physique</a:t>
            </a:r>
          </a:p>
          <a:p>
            <a:pPr lvl="1"/>
            <a:r>
              <a:rPr lang="fr-FR" sz="2500" dirty="0"/>
              <a:t>	prévisionnel : 2 kakemonos IESF différents + 1 kakemono dédié PMIS</a:t>
            </a:r>
          </a:p>
          <a:p>
            <a:pPr lvl="1"/>
            <a:r>
              <a:rPr lang="fr-FR" sz="2500" dirty="0"/>
              <a:t>	Prochaine réu du </a:t>
            </a:r>
            <a:r>
              <a:rPr lang="fr-FR" sz="2500" dirty="0" err="1"/>
              <a:t>grpe</a:t>
            </a:r>
            <a:r>
              <a:rPr lang="fr-FR" sz="2500" dirty="0"/>
              <a:t> de travail : validation des maquettes – 3 mai 2022</a:t>
            </a:r>
          </a:p>
          <a:p>
            <a:pPr marL="0" indent="0" algn="l">
              <a:buNone/>
            </a:pPr>
            <a:r>
              <a:rPr lang="fr-FR" sz="2900" dirty="0"/>
              <a:t>Recettes : </a:t>
            </a:r>
            <a:r>
              <a:rPr lang="fr-FR" sz="2900" dirty="0" err="1"/>
              <a:t>sub</a:t>
            </a:r>
            <a:r>
              <a:rPr lang="fr-FR" sz="2900" dirty="0"/>
              <a:t> jusqu’à 1500 euros, mais probablement selon montant des </a:t>
            </a:r>
            <a:r>
              <a:rPr lang="fr-FR" sz="2900"/>
              <a:t>dépenses engagées.</a:t>
            </a:r>
            <a:endParaRPr lang="fr-FR" sz="2900" dirty="0"/>
          </a:p>
          <a:p>
            <a:pPr marL="0" indent="0" algn="l">
              <a:buNone/>
            </a:pPr>
            <a:r>
              <a:rPr lang="fr-FR" sz="2900" dirty="0"/>
              <a:t>Remarques sur les maquettes : penser à faire valider par IESF national (charte graphique, couleurs …) – revoir les textes et les photos, rendre l’aspect régional plus présent. Logo grand-est ? (Re)vérifier qu’il n’y a pas de « </a:t>
            </a:r>
            <a:r>
              <a:rPr lang="fr-FR" sz="2900" dirty="0" err="1"/>
              <a:t>template</a:t>
            </a:r>
            <a:r>
              <a:rPr lang="fr-FR" sz="2900" dirty="0"/>
              <a:t> » IESF National (à confirmer avec I. Avenas) – S’inspirer des kakemonos des autres régions (voir </a:t>
            </a:r>
            <a:r>
              <a:rPr lang="fr-FR" sz="2900" dirty="0" err="1"/>
              <a:t>dropbox</a:t>
            </a:r>
            <a:r>
              <a:rPr lang="fr-FR" sz="2900" dirty="0"/>
              <a:t>)</a:t>
            </a:r>
          </a:p>
          <a:p>
            <a:pPr marL="0" indent="0" algn="l">
              <a:buNone/>
            </a:pPr>
            <a:endParaRPr lang="fr-FR" sz="2500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2DC3A761-F40E-40B8-9CB3-0FC98614C76E}"/>
              </a:ext>
            </a:extLst>
          </p:cNvPr>
          <p:cNvSpPr txBox="1">
            <a:spLocks/>
          </p:cNvSpPr>
          <p:nvPr/>
        </p:nvSpPr>
        <p:spPr>
          <a:xfrm>
            <a:off x="2954438" y="238124"/>
            <a:ext cx="8928100" cy="885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solidFill>
                  <a:srgbClr val="0070C0"/>
                </a:solidFill>
              </a:rPr>
              <a:t>3- Orga PMIS</a:t>
            </a:r>
          </a:p>
        </p:txBody>
      </p:sp>
    </p:spTree>
    <p:extLst>
      <p:ext uri="{BB962C8B-B14F-4D97-AF65-F5344CB8AC3E}">
        <p14:creationId xmlns:p14="http://schemas.microsoft.com/office/powerpoint/2010/main" val="2044920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79C6CD-FACD-46FB-940B-E5ACE00B9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F494C6-2910-4BA6-ABB5-54A07ADD8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7481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4730</TotalTime>
  <Words>431</Words>
  <Application>Microsoft Office PowerPoint</Application>
  <PresentationFormat>Grand écran</PresentationFormat>
  <Paragraphs>45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CA – 28 avril 2022</vt:lpstr>
      <vt:lpstr> Ordre du jour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 - 28 avril 2022</dc:title>
  <dc:creator>celine poloce</dc:creator>
  <cp:lastModifiedBy>celine poloce</cp:lastModifiedBy>
  <cp:revision>51</cp:revision>
  <dcterms:created xsi:type="dcterms:W3CDTF">2019-09-21T08:02:33Z</dcterms:created>
  <dcterms:modified xsi:type="dcterms:W3CDTF">2022-05-02T21:20:46Z</dcterms:modified>
</cp:coreProperties>
</file>