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9" r:id="rId1"/>
  </p:sldMasterIdLst>
  <p:notesMasterIdLst>
    <p:notesMasterId r:id="rId26"/>
  </p:notesMasterIdLst>
  <p:sldIdLst>
    <p:sldId id="256" r:id="rId2"/>
    <p:sldId id="257" r:id="rId3"/>
    <p:sldId id="267" r:id="rId4"/>
    <p:sldId id="258" r:id="rId5"/>
    <p:sldId id="259" r:id="rId6"/>
    <p:sldId id="304" r:id="rId7"/>
    <p:sldId id="298" r:id="rId8"/>
    <p:sldId id="297" r:id="rId9"/>
    <p:sldId id="305" r:id="rId10"/>
    <p:sldId id="271" r:id="rId11"/>
    <p:sldId id="306" r:id="rId12"/>
    <p:sldId id="273" r:id="rId13"/>
    <p:sldId id="302" r:id="rId14"/>
    <p:sldId id="293" r:id="rId15"/>
    <p:sldId id="294" r:id="rId16"/>
    <p:sldId id="295" r:id="rId17"/>
    <p:sldId id="262" r:id="rId18"/>
    <p:sldId id="296" r:id="rId19"/>
    <p:sldId id="263" r:id="rId20"/>
    <p:sldId id="260" r:id="rId21"/>
    <p:sldId id="261" r:id="rId22"/>
    <p:sldId id="265" r:id="rId23"/>
    <p:sldId id="264" r:id="rId24"/>
    <p:sldId id="307" r:id="rId25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49" autoAdjust="0"/>
    <p:restoredTop sz="96056" autoAdjust="0"/>
  </p:normalViewPr>
  <p:slideViewPr>
    <p:cSldViewPr snapToGrid="0">
      <p:cViewPr varScale="1">
        <p:scale>
          <a:sx n="76" d="100"/>
          <a:sy n="76" d="100"/>
        </p:scale>
        <p:origin x="864" y="78"/>
      </p:cViewPr>
      <p:guideLst/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886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17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6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MIS : Valérie </a:t>
            </a:r>
            <a:r>
              <a:rPr lang="fr-FR" dirty="0" err="1"/>
              <a:t>Giamberini</a:t>
            </a:r>
            <a:r>
              <a:rPr lang="fr-FR" dirty="0"/>
              <a:t>, Colmar</a:t>
            </a:r>
          </a:p>
        </p:txBody>
      </p:sp>
    </p:spTree>
    <p:extLst>
      <p:ext uri="{BB962C8B-B14F-4D97-AF65-F5344CB8AC3E}">
        <p14:creationId xmlns:p14="http://schemas.microsoft.com/office/powerpoint/2010/main" val="59955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28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208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50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9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0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66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99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65239" y="1663902"/>
            <a:ext cx="6847765" cy="710229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14" y="758614"/>
            <a:ext cx="8753370" cy="4443308"/>
          </a:xfrm>
        </p:spPr>
        <p:txBody>
          <a:bodyPr anchor="b">
            <a:normAutofit/>
          </a:bodyPr>
          <a:lstStyle>
            <a:lvl1pPr algn="l">
              <a:defRPr sz="6258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614" y="5466834"/>
            <a:ext cx="7046044" cy="2721374"/>
          </a:xfrm>
        </p:spPr>
        <p:txBody>
          <a:bodyPr anchor="t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7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58614" y="758613"/>
            <a:ext cx="11487573" cy="444330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3736" y="5466833"/>
            <a:ext cx="10355672" cy="6502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76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0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758613"/>
            <a:ext cx="11487573" cy="4118187"/>
          </a:xfrm>
        </p:spPr>
        <p:txBody>
          <a:bodyPr anchor="ctr">
            <a:normAutofit/>
          </a:bodyPr>
          <a:lstStyle>
            <a:lvl1pPr algn="l">
              <a:defRPr sz="3982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5852160"/>
            <a:ext cx="9078830" cy="2709333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93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5" y="758613"/>
            <a:ext cx="9756142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7227" y="4876800"/>
            <a:ext cx="9105731" cy="68636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117077"/>
            <a:ext cx="9077136" cy="2444416"/>
          </a:xfrm>
        </p:spPr>
        <p:txBody>
          <a:bodyPr anchor="ctr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31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4876800"/>
            <a:ext cx="9077136" cy="2414080"/>
          </a:xfrm>
        </p:spPr>
        <p:txBody>
          <a:bodyPr anchor="b">
            <a:normAutofit/>
          </a:bodyPr>
          <a:lstStyle>
            <a:lvl1pPr algn="l">
              <a:defRPr sz="3982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300239"/>
            <a:ext cx="9078830" cy="126125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76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6" y="758613"/>
            <a:ext cx="9756140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27040"/>
            <a:ext cx="9077136" cy="14931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044267"/>
            <a:ext cx="9077134" cy="151722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29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758613"/>
            <a:ext cx="10703158" cy="41181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82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87248"/>
            <a:ext cx="9077136" cy="11921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6779357"/>
            <a:ext cx="9077134" cy="178213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12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 algn="l">
              <a:defRPr sz="398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4" y="758615"/>
            <a:ext cx="9322478" cy="535846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50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889" y="758614"/>
            <a:ext cx="2907298" cy="6285653"/>
          </a:xfrm>
        </p:spPr>
        <p:txBody>
          <a:bodyPr vert="eaVert">
            <a:normAutofit/>
          </a:bodyPr>
          <a:lstStyle>
            <a:lvl1pPr>
              <a:defRPr sz="398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3" y="758613"/>
            <a:ext cx="8320017" cy="780288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6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2801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758613"/>
            <a:ext cx="9322478" cy="535846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2817706"/>
            <a:ext cx="9105732" cy="3299366"/>
          </a:xfrm>
        </p:spPr>
        <p:txBody>
          <a:bodyPr anchor="b">
            <a:normAutofit/>
          </a:bodyPr>
          <a:lstStyle>
            <a:lvl1pPr algn="l">
              <a:defRPr sz="4551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381985"/>
            <a:ext cx="9105731" cy="2179509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58614" y="758614"/>
            <a:ext cx="5617731" cy="535846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758613"/>
            <a:ext cx="5615272" cy="5346418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6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5" y="758613"/>
            <a:ext cx="5286209" cy="866987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613" y="1625601"/>
            <a:ext cx="5611331" cy="449147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4912" y="806027"/>
            <a:ext cx="535331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1625600"/>
            <a:ext cx="5627314" cy="447943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56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1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549" y="758613"/>
            <a:ext cx="4551680" cy="2167467"/>
          </a:xfrm>
        </p:spPr>
        <p:txBody>
          <a:bodyPr anchor="b">
            <a:normAutofit/>
          </a:bodyPr>
          <a:lstStyle>
            <a:lvl1pPr algn="l">
              <a:defRPr sz="28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" y="758613"/>
            <a:ext cx="6312896" cy="780288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6549" y="3142830"/>
            <a:ext cx="4551680" cy="2974246"/>
          </a:xfrm>
        </p:spPr>
        <p:txBody>
          <a:bodyPr anchor="t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027" y="2059093"/>
            <a:ext cx="5067745" cy="1625600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83733" y="1300480"/>
            <a:ext cx="4666274" cy="682752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4350" y="3901440"/>
            <a:ext cx="5069117" cy="2962204"/>
          </a:xfrm>
        </p:spPr>
        <p:txBody>
          <a:bodyPr anchor="t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8613" y="8778241"/>
            <a:ext cx="8265563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2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87182" y="5539083"/>
            <a:ext cx="3513537" cy="3781025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758615"/>
            <a:ext cx="9322478" cy="535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7460" y="8778245"/>
            <a:ext cx="1707325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613" y="8778241"/>
            <a:ext cx="8265563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6962" y="7933836"/>
            <a:ext cx="1218712" cy="9527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8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6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</p:sldLayoutIdLst>
  <p:txStyles>
    <p:titleStyle>
      <a:lvl1pPr algn="l" defTabSz="650230" rtl="0" eaLnBrk="1" latinLnBrk="0" hangingPunct="1">
        <a:spcBef>
          <a:spcPct val="0"/>
        </a:spcBef>
        <a:buNone/>
        <a:defRPr sz="455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7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ervice-public.fr/associations/vosdroits/F113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aim-festival.f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9BC4794E-A4AC-42E1-A99F-469C912E07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13F1EA3-2BA1-4FF3-9B83-CE9C6C8D27A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8C902E-5109-4A69-9174-42EA8E794F3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2BE8D63-622B-4B9D-A2EE-A837D22A6D4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8CD3F5D-A0D5-4035-9B35-6D30C01201C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F13DD18-75A1-4A3F-AB15-8F137483599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D39B40C-106C-46CC-A106-B4D292469DA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Snip Diagonal Corner Rectangle 6">
            <a:extLst>
              <a:ext uri="{FF2B5EF4-FFF2-40B4-BE49-F238E27FC236}">
                <a16:creationId xmlns:a16="http://schemas.microsoft.com/office/drawing/2014/main" id="{798159DC-A6C4-4AA8-A82F-DF0678B9E4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5478566" cy="751905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04B167-AAAA-4B17-8114-1886D4800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-1" r="-291" b="2"/>
          <a:stretch/>
        </p:blipFill>
        <p:spPr>
          <a:xfrm>
            <a:off x="850963" y="1030345"/>
            <a:ext cx="5131157" cy="2614805"/>
          </a:xfrm>
          <a:custGeom>
            <a:avLst/>
            <a:gdLst>
              <a:gd name="connsiteX0" fmla="*/ 478762 w 4809744"/>
              <a:gd name="connsiteY0" fmla="*/ 0 h 2562724"/>
              <a:gd name="connsiteX1" fmla="*/ 4809744 w 4809744"/>
              <a:gd name="connsiteY1" fmla="*/ 0 h 2562724"/>
              <a:gd name="connsiteX2" fmla="*/ 4809744 w 4809744"/>
              <a:gd name="connsiteY2" fmla="*/ 2562724 h 2562724"/>
              <a:gd name="connsiteX3" fmla="*/ 0 w 4809744"/>
              <a:gd name="connsiteY3" fmla="*/ 2562724 h 2562724"/>
              <a:gd name="connsiteX4" fmla="*/ 0 w 4809744"/>
              <a:gd name="connsiteY4" fmla="*/ 478762 h 25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744" h="2562724">
                <a:moveTo>
                  <a:pt x="478762" y="0"/>
                </a:moveTo>
                <a:lnTo>
                  <a:pt x="4809744" y="0"/>
                </a:lnTo>
                <a:lnTo>
                  <a:pt x="4809744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120" name="ASSEMBLÉE GÉNÉRALE…"/>
          <p:cNvSpPr>
            <a:spLocks noGrp="1"/>
          </p:cNvSpPr>
          <p:nvPr>
            <p:ph type="subTitle" idx="1"/>
          </p:nvPr>
        </p:nvSpPr>
        <p:spPr>
          <a:xfrm>
            <a:off x="6458544" y="1339240"/>
            <a:ext cx="6098786" cy="248280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ASSEMBLÉE GÉNÉRALE</a:t>
            </a:r>
          </a:p>
          <a:p>
            <a:pPr algn="ctr"/>
            <a:r>
              <a:rPr lang="fr-FR" sz="4000" dirty="0">
                <a:solidFill>
                  <a:schemeClr val="tx1"/>
                </a:solidFill>
              </a:rPr>
              <a:t>11 JUIN 2022</a:t>
            </a:r>
          </a:p>
          <a:p>
            <a:endParaRPr lang="fr-FR" sz="4000" dirty="0">
              <a:solidFill>
                <a:schemeClr val="tx1"/>
              </a:solidFill>
            </a:endParaRPr>
          </a:p>
          <a:p>
            <a:r>
              <a:rPr lang="fr-FR" sz="4000" dirty="0">
                <a:solidFill>
                  <a:schemeClr val="tx1"/>
                </a:solidFill>
              </a:rPr>
              <a:t>Restaurant </a:t>
            </a:r>
          </a:p>
          <a:p>
            <a:r>
              <a:rPr lang="fr-FR" sz="4000" dirty="0">
                <a:solidFill>
                  <a:schemeClr val="tx1"/>
                </a:solidFill>
              </a:rPr>
              <a:t>La vieille Tour</a:t>
            </a:r>
          </a:p>
          <a:p>
            <a:endParaRPr lang="fr-FR" sz="4000" dirty="0">
              <a:solidFill>
                <a:schemeClr val="tx1"/>
              </a:solidFill>
            </a:endParaRPr>
          </a:p>
          <a:p>
            <a:r>
              <a:rPr lang="fr-FR" sz="4000" dirty="0">
                <a:solidFill>
                  <a:schemeClr val="tx1"/>
                </a:solidFill>
              </a:rPr>
              <a:t>SELESTAT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3234FC-D2B1-40FF-954C-C9DAE09B396F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  <p:pic>
        <p:nvPicPr>
          <p:cNvPr id="6" name="Image 5" descr="Une image contenant bâtiment, extérieur, herbe, cage&#10;&#10;Description générée automatiquement">
            <a:extLst>
              <a:ext uri="{FF2B5EF4-FFF2-40B4-BE49-F238E27FC236}">
                <a16:creationId xmlns:a16="http://schemas.microsoft.com/office/drawing/2014/main" id="{B22A3109-51BF-4FB7-AC83-DBE0FEF06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3" y="4261381"/>
            <a:ext cx="528637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A475B3-8BBE-4613-9559-E5EB20191F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gradFill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/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F8AD66-CC09-4C8D-94EE-932C3785BDF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FC3BF2D-25C6-4594-8B55-8F1185219B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D8AD14-0613-481A-BA78-CCA8DD1F3B5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7A12C12-F8D4-4AC9-84E1-E4F85BFABB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87" y="0"/>
            <a:ext cx="4342317" cy="975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ECBF8E-6BB8-45C8-9E72-C1D00AC5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54" y="696110"/>
            <a:ext cx="2365710" cy="39759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8EC2D2-FFAF-4DB2-A3FB-9ED3FDF94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0" y="5979286"/>
            <a:ext cx="3298740" cy="22101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54EDAE-9BC2-43C3-9989-639AAA89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1" y="103067"/>
            <a:ext cx="8152318" cy="7804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dirty="0"/>
              <a:t>Actions de communication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22B3-13BD-4F96-93A9-E520E35A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1592" y="741654"/>
            <a:ext cx="8152318" cy="56058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561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inscrits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à la newsletter (AG 2021 : 517)</a:t>
            </a: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Invitations à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évènements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(+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relance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remerciements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…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). </a:t>
            </a: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Newsletter (MD) </a:t>
            </a:r>
          </a:p>
          <a:p>
            <a:pPr lvl="1"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31.01</a:t>
            </a:r>
          </a:p>
          <a:p>
            <a:pPr lvl="1"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17.04</a:t>
            </a:r>
          </a:p>
          <a:p>
            <a:pPr lvl="1"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04.05 (Ass. Gen.) + 16.05 + 17.05</a:t>
            </a:r>
          </a:p>
          <a:p>
            <a:pPr lvl="1"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29.11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886DF6-4508-47F7-ADF1-760484A3DE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12" t="15819" r="22187" b="31000"/>
          <a:stretch/>
        </p:blipFill>
        <p:spPr>
          <a:xfrm>
            <a:off x="4499795" y="6395636"/>
            <a:ext cx="1396108" cy="13774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9BDC4-3E34-423A-AE03-6681EB5F796E}"/>
              </a:ext>
            </a:extLst>
          </p:cNvPr>
          <p:cNvSpPr/>
          <p:nvPr/>
        </p:nvSpPr>
        <p:spPr>
          <a:xfrm>
            <a:off x="5924131" y="6291081"/>
            <a:ext cx="606579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3600" dirty="0"/>
              <a:t>2 187 contacts (-9)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3C1972-A5D8-4B36-8385-63DB43496870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104C33-F3B8-4BDE-9943-980EF958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68" y="7959051"/>
            <a:ext cx="1377454" cy="13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C9200C-4B06-41E3-9202-18121BA2D4DC}"/>
              </a:ext>
            </a:extLst>
          </p:cNvPr>
          <p:cNvSpPr/>
          <p:nvPr/>
        </p:nvSpPr>
        <p:spPr>
          <a:xfrm>
            <a:off x="6034692" y="8189441"/>
            <a:ext cx="54823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Env. 130 contacts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82 (+9)</a:t>
            </a:r>
            <a:r>
              <a:rPr lang="en-US" sz="3200" dirty="0" err="1"/>
              <a:t>abonnés</a:t>
            </a:r>
            <a:r>
              <a:rPr lang="en-US" sz="3200" dirty="0"/>
              <a:t> à la page </a:t>
            </a:r>
          </a:p>
        </p:txBody>
      </p:sp>
    </p:spTree>
    <p:extLst>
      <p:ext uri="{BB962C8B-B14F-4D97-AF65-F5344CB8AC3E}">
        <p14:creationId xmlns:p14="http://schemas.microsoft.com/office/powerpoint/2010/main" val="32842397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E1B261-6FBA-1315-397B-E7FF0B58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85" y="687997"/>
            <a:ext cx="10039343" cy="83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23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5672D4-8188-4D3B-A187-3A7F05FD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857249"/>
            <a:ext cx="12026900" cy="69049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201 articles </a:t>
            </a:r>
            <a:r>
              <a:rPr lang="en-US" dirty="0" err="1"/>
              <a:t>publiés</a:t>
            </a:r>
            <a:r>
              <a:rPr lang="en-US" dirty="0"/>
              <a:t> (Merci Willy !)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Actions à </a:t>
            </a:r>
            <a:r>
              <a:rPr lang="en-US" dirty="0" err="1"/>
              <a:t>mener</a:t>
            </a:r>
            <a:r>
              <a:rPr lang="en-US" dirty="0"/>
              <a:t> 2022 : 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transfert</a:t>
            </a:r>
            <a:r>
              <a:rPr lang="en-US" dirty="0"/>
              <a:t> de la maintenance technique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Diverses</a:t>
            </a:r>
            <a:r>
              <a:rPr lang="en-US" dirty="0"/>
              <a:t> mises à jour techniques (versions)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75E87-8397-41B3-AF16-6F5199D35A6B}"/>
              </a:ext>
            </a:extLst>
          </p:cNvPr>
          <p:cNvSpPr/>
          <p:nvPr/>
        </p:nvSpPr>
        <p:spPr>
          <a:xfrm>
            <a:off x="3532558" y="9976"/>
            <a:ext cx="3264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Site Arisal.org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FA667A-DF2A-4654-A1C7-F450CEA2C26B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30012022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5672D4-8188-4D3B-A187-3A7F05FD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93" y="353888"/>
            <a:ext cx="8463578" cy="12823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32 689pages </a:t>
            </a:r>
            <a:r>
              <a:rPr lang="en-US" dirty="0" err="1"/>
              <a:t>vues</a:t>
            </a:r>
            <a:r>
              <a:rPr lang="en-US" dirty="0"/>
              <a:t>, (24 315 </a:t>
            </a:r>
            <a:r>
              <a:rPr lang="en-US" dirty="0" err="1"/>
              <a:t>en</a:t>
            </a:r>
            <a:r>
              <a:rPr lang="en-US" dirty="0"/>
              <a:t> 2020)</a:t>
            </a:r>
          </a:p>
          <a:p>
            <a:pPr>
              <a:spcAft>
                <a:spcPts val="600"/>
              </a:spcAft>
            </a:pPr>
            <a:r>
              <a:rPr lang="en-US" dirty="0"/>
              <a:t>12 110 </a:t>
            </a:r>
            <a:r>
              <a:rPr lang="en-US" dirty="0" err="1"/>
              <a:t>utilisateurs</a:t>
            </a:r>
            <a:r>
              <a:rPr lang="en-US" dirty="0"/>
              <a:t> (8 350 </a:t>
            </a:r>
            <a:r>
              <a:rPr lang="en-US" dirty="0" err="1"/>
              <a:t>en</a:t>
            </a:r>
            <a:r>
              <a:rPr lang="en-US" dirty="0"/>
              <a:t> 2020)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75E87-8397-41B3-AF16-6F5199D35A6B}"/>
              </a:ext>
            </a:extLst>
          </p:cNvPr>
          <p:cNvSpPr/>
          <p:nvPr/>
        </p:nvSpPr>
        <p:spPr>
          <a:xfrm>
            <a:off x="9180323" y="144407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Site arisal.org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FA667A-DF2A-4654-A1C7-F450CEA2C26B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0AD24A-6BBC-4EDE-AF7C-6C55A76B5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78"/>
          <a:stretch/>
        </p:blipFill>
        <p:spPr>
          <a:xfrm>
            <a:off x="357693" y="2306615"/>
            <a:ext cx="3926541" cy="70685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5A3020-D1B7-EE9B-5498-9D37F8AA1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751" y="2316141"/>
            <a:ext cx="7763958" cy="7059010"/>
          </a:xfrm>
          <a:prstGeom prst="rect">
            <a:avLst/>
          </a:prstGeom>
        </p:spPr>
      </p:pic>
      <p:sp>
        <p:nvSpPr>
          <p:cNvPr id="10" name="Rapport financier">
            <a:extLst>
              <a:ext uri="{FF2B5EF4-FFF2-40B4-BE49-F238E27FC236}">
                <a16:creationId xmlns:a16="http://schemas.microsoft.com/office/drawing/2014/main" id="{6F6B7287-425C-5B23-C2CB-4094E4E12D1A}"/>
              </a:ext>
            </a:extLst>
          </p:cNvPr>
          <p:cNvSpPr txBox="1">
            <a:spLocks/>
          </p:cNvSpPr>
          <p:nvPr/>
        </p:nvSpPr>
        <p:spPr>
          <a:xfrm>
            <a:off x="8611432" y="1820225"/>
            <a:ext cx="1560653" cy="4863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455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2021</a:t>
            </a:r>
          </a:p>
        </p:txBody>
      </p:sp>
      <p:sp>
        <p:nvSpPr>
          <p:cNvPr id="11" name="Rapport financier">
            <a:extLst>
              <a:ext uri="{FF2B5EF4-FFF2-40B4-BE49-F238E27FC236}">
                <a16:creationId xmlns:a16="http://schemas.microsoft.com/office/drawing/2014/main" id="{6AC27641-6CAC-1819-0DC8-AFED2E088ACA}"/>
              </a:ext>
            </a:extLst>
          </p:cNvPr>
          <p:cNvSpPr txBox="1">
            <a:spLocks/>
          </p:cNvSpPr>
          <p:nvPr/>
        </p:nvSpPr>
        <p:spPr>
          <a:xfrm>
            <a:off x="1971905" y="1938672"/>
            <a:ext cx="1560653" cy="4863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455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304726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pport financier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/>
              <a:t>Rapport financier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b="1" dirty="0"/>
              <a:t>Exercice 2021</a:t>
            </a:r>
            <a:endParaRPr b="1" dirty="0"/>
          </a:p>
        </p:txBody>
      </p:sp>
      <p:sp>
        <p:nvSpPr>
          <p:cNvPr id="132" name="Sylvain Lecler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/>
              <a:t>Trésorier : </a:t>
            </a:r>
            <a:r>
              <a:rPr dirty="0"/>
              <a:t>Sylvain Lecler</a:t>
            </a:r>
            <a:endParaRPr lang="fr-FR" dirty="0"/>
          </a:p>
          <a:p>
            <a:r>
              <a:rPr lang="fr-FR" b="1" dirty="0"/>
              <a:t>Trésorier-adjoint : </a:t>
            </a:r>
            <a:r>
              <a:rPr lang="fr-FR" dirty="0"/>
              <a:t>René Huber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20738B-1A9F-784B-A480-B2F693D49452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326622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pport financier"/>
          <p:cNvSpPr>
            <a:spLocks noGrp="1"/>
          </p:cNvSpPr>
          <p:nvPr>
            <p:ph type="ctrTitle"/>
          </p:nvPr>
        </p:nvSpPr>
        <p:spPr>
          <a:xfrm>
            <a:off x="975360" y="1596250"/>
            <a:ext cx="11054080" cy="1518480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ADHERENTS</a:t>
            </a:r>
            <a:endParaRPr b="1" dirty="0"/>
          </a:p>
        </p:txBody>
      </p:sp>
      <p:sp>
        <p:nvSpPr>
          <p:cNvPr id="132" name="Sylvain Lecler"/>
          <p:cNvSpPr>
            <a:spLocks noGrp="1"/>
          </p:cNvSpPr>
          <p:nvPr>
            <p:ph type="subTitle" sz="quarter" idx="1"/>
          </p:nvPr>
        </p:nvSpPr>
        <p:spPr>
          <a:xfrm>
            <a:off x="1625600" y="3278728"/>
            <a:ext cx="9753600" cy="4878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b="1" dirty="0"/>
              <a:t>Nouveaux : </a:t>
            </a:r>
          </a:p>
          <a:p>
            <a:endParaRPr lang="fr-FR" b="1" dirty="0"/>
          </a:p>
          <a:p>
            <a:r>
              <a:rPr lang="fr-FR" b="1" dirty="0"/>
              <a:t>Démissions / décès</a:t>
            </a:r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998FE0-D4C4-D340-B415-8ADD811421CF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394637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pport financier"/>
          <p:cNvSpPr>
            <a:spLocks noGrp="1"/>
          </p:cNvSpPr>
          <p:nvPr>
            <p:ph type="ctrTitle"/>
          </p:nvPr>
        </p:nvSpPr>
        <p:spPr>
          <a:xfrm>
            <a:off x="4226560" y="417724"/>
            <a:ext cx="11054080" cy="1518480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Groupements</a:t>
            </a:r>
            <a:endParaRPr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2784" y="2469185"/>
            <a:ext cx="8249920" cy="4815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13" dirty="0"/>
              <a:t>ENSAM (67)</a:t>
            </a:r>
          </a:p>
          <a:p>
            <a:r>
              <a:rPr lang="fr-FR" sz="3413" dirty="0"/>
              <a:t>IPF</a:t>
            </a:r>
          </a:p>
          <a:p>
            <a:r>
              <a:rPr lang="fr-FR" sz="3413" dirty="0"/>
              <a:t>Ecoles des Mines – (</a:t>
            </a:r>
            <a:r>
              <a:rPr lang="fr-FR" sz="3413" dirty="0" err="1"/>
              <a:t>Intermines</a:t>
            </a:r>
            <a:r>
              <a:rPr lang="fr-FR" sz="3413" dirty="0"/>
              <a:t> Alsace)</a:t>
            </a:r>
          </a:p>
          <a:p>
            <a:r>
              <a:rPr lang="fr-FR" sz="3200" dirty="0" err="1"/>
              <a:t>ENSCMu</a:t>
            </a:r>
            <a:r>
              <a:rPr lang="fr-FR" sz="3200" dirty="0"/>
              <a:t> (Chimie Mulhouse)</a:t>
            </a:r>
          </a:p>
          <a:p>
            <a:r>
              <a:rPr lang="fr-FR" sz="3413" dirty="0"/>
              <a:t>Télécom Physique Strasbourg</a:t>
            </a:r>
          </a:p>
          <a:p>
            <a:r>
              <a:rPr lang="fr-FR" sz="3413" dirty="0"/>
              <a:t>ECAM</a:t>
            </a:r>
          </a:p>
          <a:p>
            <a:r>
              <a:rPr lang="fr-FR" sz="3600" dirty="0"/>
              <a:t>ICAM</a:t>
            </a:r>
            <a:endParaRPr lang="fr-FR" sz="3413" dirty="0"/>
          </a:p>
          <a:p>
            <a:r>
              <a:rPr lang="fr-FR" sz="3413" dirty="0" err="1"/>
              <a:t>Centrale-Supélec</a:t>
            </a:r>
            <a:endParaRPr lang="fr-FR" sz="3413" dirty="0"/>
          </a:p>
          <a:p>
            <a:r>
              <a:rPr lang="fr-FR" sz="3413" dirty="0"/>
              <a:t>CNAM (UNICNAM)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BBD80-1129-8545-9727-740601A2C2AA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45AC-6C11-42ED-810C-E34F654B7724}"/>
              </a:ext>
            </a:extLst>
          </p:cNvPr>
          <p:cNvSpPr/>
          <p:nvPr/>
        </p:nvSpPr>
        <p:spPr>
          <a:xfrm>
            <a:off x="975361" y="7817395"/>
            <a:ext cx="11379199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13" dirty="0"/>
              <a:t>Réunion des présidents de groupements : Aucune</a:t>
            </a:r>
          </a:p>
        </p:txBody>
      </p:sp>
    </p:spTree>
    <p:extLst>
      <p:ext uri="{BB962C8B-B14F-4D97-AF65-F5344CB8AC3E}">
        <p14:creationId xmlns:p14="http://schemas.microsoft.com/office/powerpoint/2010/main" val="219921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apport…"/>
          <p:cNvSpPr>
            <a:spLocks noGrp="1"/>
          </p:cNvSpPr>
          <p:nvPr>
            <p:ph type="ctrTitle"/>
          </p:nvPr>
        </p:nvSpPr>
        <p:spPr>
          <a:xfrm>
            <a:off x="589281" y="2815449"/>
            <a:ext cx="11948160" cy="339569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14068">
              <a:defRPr sz="7040"/>
            </a:pPr>
            <a:r>
              <a:rPr b="1" dirty="0"/>
              <a:t>Rapport </a:t>
            </a:r>
          </a:p>
          <a:p>
            <a:pPr defTabSz="514068">
              <a:defRPr sz="7040"/>
            </a:pPr>
            <a:r>
              <a:rPr b="1" dirty="0"/>
              <a:t>des </a:t>
            </a:r>
          </a:p>
          <a:p>
            <a:pPr defTabSz="514068">
              <a:defRPr sz="7040"/>
            </a:pPr>
            <a:r>
              <a:rPr b="1" dirty="0" err="1"/>
              <a:t>Réviseurs</a:t>
            </a:r>
            <a:r>
              <a:rPr b="1" dirty="0"/>
              <a:t> aux </a:t>
            </a:r>
            <a:r>
              <a:rPr b="1" dirty="0" err="1"/>
              <a:t>Comptes</a:t>
            </a:r>
            <a:endParaRPr b="1" dirty="0"/>
          </a:p>
        </p:txBody>
      </p:sp>
      <p:sp>
        <p:nvSpPr>
          <p:cNvPr id="135" name="Commissaires aux comptes"/>
          <p:cNvSpPr>
            <a:spLocks noGrp="1"/>
          </p:cNvSpPr>
          <p:nvPr>
            <p:ph type="subTitle" sz="quarter" idx="1"/>
          </p:nvPr>
        </p:nvSpPr>
        <p:spPr>
          <a:xfrm>
            <a:off x="1625600" y="6342098"/>
            <a:ext cx="9753600" cy="2354862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Commissaires</a:t>
            </a:r>
            <a:r>
              <a:rPr b="1" dirty="0"/>
              <a:t> aux </a:t>
            </a:r>
            <a:r>
              <a:rPr b="1" dirty="0" err="1"/>
              <a:t>comptes</a:t>
            </a:r>
            <a:r>
              <a:rPr lang="fr-FR" b="1" dirty="0"/>
              <a:t> :</a:t>
            </a:r>
            <a:br>
              <a:rPr lang="fr-FR" b="1" dirty="0"/>
            </a:br>
            <a:r>
              <a:rPr lang="fr-FR" dirty="0"/>
              <a:t>Maurice Fracassi</a:t>
            </a:r>
            <a:br>
              <a:rPr lang="fr-FR" dirty="0"/>
            </a:br>
            <a:r>
              <a:rPr lang="fr-FR" dirty="0"/>
              <a:t>Jean-Pierre Freund</a:t>
            </a:r>
            <a:br>
              <a:rPr lang="fr-FR"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430AEC-DB4E-8F4C-8A76-19B783A8157C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325663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udget prévisionnel 2017"/>
          <p:cNvSpPr>
            <a:spLocks noGrp="1"/>
          </p:cNvSpPr>
          <p:nvPr>
            <p:ph type="ctrTitle"/>
          </p:nvPr>
        </p:nvSpPr>
        <p:spPr>
          <a:xfrm>
            <a:off x="975360" y="2307450"/>
            <a:ext cx="11054080" cy="3395698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Budget </a:t>
            </a:r>
            <a:r>
              <a:rPr b="1" dirty="0" err="1"/>
              <a:t>prévisionnel</a:t>
            </a:r>
            <a:r>
              <a:rPr b="1" dirty="0"/>
              <a:t> 20</a:t>
            </a:r>
            <a:r>
              <a:rPr lang="fr-FR" b="1" dirty="0"/>
              <a:t>22</a:t>
            </a:r>
            <a:endParaRPr b="1" dirty="0"/>
          </a:p>
        </p:txBody>
      </p:sp>
      <p:sp>
        <p:nvSpPr>
          <p:cNvPr id="138" name="Sylvain Lecler"/>
          <p:cNvSpPr>
            <a:spLocks noGrp="1"/>
          </p:cNvSpPr>
          <p:nvPr>
            <p:ph type="subTitle" sz="quarter" idx="1"/>
          </p:nvPr>
        </p:nvSpPr>
        <p:spPr>
          <a:xfrm>
            <a:off x="1625600" y="6281139"/>
            <a:ext cx="9753600" cy="2354862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Présidente : </a:t>
            </a:r>
            <a:r>
              <a:rPr lang="fr-FR" dirty="0"/>
              <a:t>Céline Poloce</a:t>
            </a:r>
          </a:p>
          <a:p>
            <a:r>
              <a:rPr lang="fr-FR" b="1" dirty="0"/>
              <a:t>Trésorier : </a:t>
            </a:r>
            <a:r>
              <a:rPr dirty="0"/>
              <a:t>Sylvain Lecler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B3871-D5F5-F74D-B697-B1A55FFDB142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91292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apport…"/>
          <p:cNvSpPr>
            <a:spLocks noGrp="1"/>
          </p:cNvSpPr>
          <p:nvPr>
            <p:ph type="ctrTitle"/>
          </p:nvPr>
        </p:nvSpPr>
        <p:spPr>
          <a:xfrm>
            <a:off x="975361" y="2521938"/>
            <a:ext cx="11948160" cy="2354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14068">
              <a:defRPr sz="7040"/>
            </a:pPr>
            <a:r>
              <a:rPr lang="fr-FR" b="1" dirty="0"/>
              <a:t>Renouvellement des</a:t>
            </a:r>
            <a:endParaRPr b="1" dirty="0"/>
          </a:p>
          <a:p>
            <a:pPr defTabSz="514068">
              <a:defRPr sz="7040"/>
            </a:pPr>
            <a:r>
              <a:rPr b="1" dirty="0" err="1"/>
              <a:t>Réviseurs</a:t>
            </a:r>
            <a:r>
              <a:rPr b="1" dirty="0"/>
              <a:t> aux </a:t>
            </a:r>
            <a:r>
              <a:rPr b="1" dirty="0" err="1"/>
              <a:t>Comptes</a:t>
            </a:r>
            <a:endParaRPr b="1" dirty="0"/>
          </a:p>
        </p:txBody>
      </p:sp>
      <p:sp>
        <p:nvSpPr>
          <p:cNvPr id="135" name="Commissaires aux comptes"/>
          <p:cNvSpPr>
            <a:spLocks noGrp="1"/>
          </p:cNvSpPr>
          <p:nvPr>
            <p:ph type="subTitle" sz="quarter" idx="1"/>
          </p:nvPr>
        </p:nvSpPr>
        <p:spPr>
          <a:xfrm>
            <a:off x="1625600" y="6342098"/>
            <a:ext cx="9753600" cy="2354862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Proposition : réviseurs</a:t>
            </a:r>
            <a:r>
              <a:rPr b="1" dirty="0">
                <a:solidFill>
                  <a:schemeClr val="tx1"/>
                </a:solidFill>
              </a:rPr>
              <a:t> aux </a:t>
            </a:r>
            <a:r>
              <a:rPr b="1" dirty="0" err="1">
                <a:solidFill>
                  <a:schemeClr val="tx1"/>
                </a:solidFill>
              </a:rPr>
              <a:t>comptes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Maurice Fracassi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Martine DEMAY</a:t>
            </a:r>
            <a:br>
              <a:rPr lang="fr-FR"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4FD1D-0E9B-6745-9D97-8E52D176EE00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76892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rdre du jour de l’Assemblée Générale"/>
          <p:cNvSpPr>
            <a:spLocks noGrp="1"/>
          </p:cNvSpPr>
          <p:nvPr>
            <p:ph type="title"/>
          </p:nvPr>
        </p:nvSpPr>
        <p:spPr>
          <a:xfrm>
            <a:off x="952499" y="-157085"/>
            <a:ext cx="9322478" cy="2167467"/>
          </a:xfrm>
          <a:prstGeom prst="rect">
            <a:avLst/>
          </a:prstGeom>
        </p:spPr>
        <p:txBody>
          <a:bodyPr/>
          <a:lstStyle>
            <a:lvl1pPr defTabSz="449580">
              <a:defRPr sz="4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Ordre du jour de </a:t>
            </a:r>
            <a:r>
              <a:rPr dirty="0" err="1"/>
              <a:t>l’Assemblée</a:t>
            </a:r>
            <a:r>
              <a:rPr dirty="0"/>
              <a:t> Générale</a:t>
            </a:r>
          </a:p>
        </p:txBody>
      </p:sp>
      <p:sp>
        <p:nvSpPr>
          <p:cNvPr id="123" name="Accueil des participants…"/>
          <p:cNvSpPr>
            <a:spLocks noGrp="1"/>
          </p:cNvSpPr>
          <p:nvPr>
            <p:ph type="body" idx="1"/>
          </p:nvPr>
        </p:nvSpPr>
        <p:spPr>
          <a:xfrm>
            <a:off x="3373657" y="2179530"/>
            <a:ext cx="7715512" cy="61013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Accueil des participants 		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Rapport moral pour </a:t>
            </a:r>
            <a:r>
              <a:rPr dirty="0" err="1">
                <a:solidFill>
                  <a:schemeClr val="tx1"/>
                </a:solidFill>
              </a:rPr>
              <a:t>l’exercice</a:t>
            </a:r>
            <a:r>
              <a:rPr dirty="0">
                <a:solidFill>
                  <a:schemeClr val="tx1"/>
                </a:solidFill>
              </a:rPr>
              <a:t> 20</a:t>
            </a:r>
            <a:r>
              <a:rPr lang="fr-FR" dirty="0">
                <a:solidFill>
                  <a:schemeClr val="tx1"/>
                </a:solidFill>
              </a:rPr>
              <a:t>21</a:t>
            </a:r>
            <a:endParaRPr dirty="0">
              <a:solidFill>
                <a:schemeClr val="tx1"/>
              </a:solidFill>
            </a:endParaRP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Rapport financier</a:t>
            </a:r>
            <a:r>
              <a:rPr lang="fr-FR" dirty="0">
                <a:solidFill>
                  <a:schemeClr val="tx1"/>
                </a:solidFill>
              </a:rPr>
              <a:t> 2021</a:t>
            </a:r>
            <a:r>
              <a:rPr dirty="0">
                <a:solidFill>
                  <a:schemeClr val="tx1"/>
                </a:solidFill>
              </a:rPr>
              <a:t>	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Rapport des </a:t>
            </a:r>
            <a:r>
              <a:rPr dirty="0" err="1">
                <a:solidFill>
                  <a:schemeClr val="tx1"/>
                </a:solidFill>
              </a:rPr>
              <a:t>Réviseurs</a:t>
            </a:r>
            <a:r>
              <a:rPr dirty="0">
                <a:solidFill>
                  <a:schemeClr val="tx1"/>
                </a:solidFill>
              </a:rPr>
              <a:t> aux </a:t>
            </a:r>
            <a:r>
              <a:rPr dirty="0" err="1">
                <a:solidFill>
                  <a:schemeClr val="tx1"/>
                </a:solidFill>
              </a:rPr>
              <a:t>Comptes</a:t>
            </a:r>
            <a:r>
              <a:rPr dirty="0">
                <a:solidFill>
                  <a:schemeClr val="tx1"/>
                </a:solidFill>
              </a:rPr>
              <a:t>	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Budget </a:t>
            </a:r>
            <a:r>
              <a:rPr dirty="0" err="1">
                <a:solidFill>
                  <a:schemeClr val="tx1"/>
                </a:solidFill>
              </a:rPr>
              <a:t>prévisionnel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2022</a:t>
            </a:r>
            <a:endParaRPr dirty="0">
              <a:solidFill>
                <a:schemeClr val="tx1"/>
              </a:solidFill>
            </a:endParaRP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</a:t>
            </a:r>
            <a:r>
              <a:rPr dirty="0" err="1">
                <a:solidFill>
                  <a:schemeClr val="tx1"/>
                </a:solidFill>
              </a:rPr>
              <a:t>Cotisations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2023</a:t>
            </a:r>
            <a:endParaRPr dirty="0">
              <a:solidFill>
                <a:schemeClr val="tx1"/>
              </a:solidFill>
            </a:endParaRP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</a:t>
            </a:r>
            <a:r>
              <a:rPr dirty="0" err="1">
                <a:solidFill>
                  <a:schemeClr val="tx1"/>
                </a:solidFill>
              </a:rPr>
              <a:t>Programme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d’activités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2022</a:t>
            </a:r>
            <a:endParaRPr dirty="0">
              <a:solidFill>
                <a:schemeClr val="tx1"/>
              </a:solidFill>
            </a:endParaRP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Elections au Conseil </a:t>
            </a:r>
            <a:r>
              <a:rPr dirty="0" err="1">
                <a:solidFill>
                  <a:schemeClr val="tx1"/>
                </a:solidFill>
              </a:rPr>
              <a:t>d’Administration</a:t>
            </a:r>
            <a:endParaRPr dirty="0">
              <a:solidFill>
                <a:schemeClr val="tx1"/>
              </a:solidFill>
            </a:endParaRP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</a:t>
            </a:r>
            <a:r>
              <a:rPr dirty="0" err="1">
                <a:solidFill>
                  <a:schemeClr val="tx1"/>
                </a:solidFill>
              </a:rPr>
              <a:t>Désignation</a:t>
            </a:r>
            <a:r>
              <a:rPr dirty="0">
                <a:solidFill>
                  <a:schemeClr val="tx1"/>
                </a:solidFill>
              </a:rPr>
              <a:t> des </a:t>
            </a:r>
            <a:r>
              <a:rPr dirty="0" err="1">
                <a:solidFill>
                  <a:schemeClr val="tx1"/>
                </a:solidFill>
              </a:rPr>
              <a:t>Réviseurs</a:t>
            </a:r>
            <a:r>
              <a:rPr dirty="0">
                <a:solidFill>
                  <a:schemeClr val="tx1"/>
                </a:solidFill>
              </a:rPr>
              <a:t> aux </a:t>
            </a:r>
            <a:r>
              <a:rPr dirty="0" err="1">
                <a:solidFill>
                  <a:schemeClr val="tx1"/>
                </a:solidFill>
              </a:rPr>
              <a:t>Comptes</a:t>
            </a:r>
            <a:r>
              <a:rPr dirty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669C-9FB9-457F-891C-E8A1F3D9C4C7}"/>
              </a:ext>
            </a:extLst>
          </p:cNvPr>
          <p:cNvSpPr/>
          <p:nvPr/>
        </p:nvSpPr>
        <p:spPr>
          <a:xfrm>
            <a:off x="0" y="9400719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tisations 2017"/>
          <p:cNvSpPr>
            <a:spLocks noGrp="1"/>
          </p:cNvSpPr>
          <p:nvPr>
            <p:ph type="ctrTitle"/>
          </p:nvPr>
        </p:nvSpPr>
        <p:spPr>
          <a:xfrm>
            <a:off x="4510159" y="955672"/>
            <a:ext cx="8494642" cy="1116969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Cotisations</a:t>
            </a:r>
            <a:r>
              <a:rPr b="1" dirty="0"/>
              <a:t> 20</a:t>
            </a:r>
            <a:r>
              <a:rPr lang="fr-FR" b="1" dirty="0"/>
              <a:t>23</a:t>
            </a:r>
            <a:endParaRPr b="1" dirty="0"/>
          </a:p>
        </p:txBody>
      </p:sp>
      <p:sp>
        <p:nvSpPr>
          <p:cNvPr id="141" name="Corps"/>
          <p:cNvSpPr>
            <a:spLocks noGrp="1"/>
          </p:cNvSpPr>
          <p:nvPr>
            <p:ph type="subTitle" sz="quarter" idx="1"/>
          </p:nvPr>
        </p:nvSpPr>
        <p:spPr>
          <a:xfrm>
            <a:off x="326573" y="2325757"/>
            <a:ext cx="12678228" cy="67572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Membre individuel (ingénieur ou équivalent, en activité ou retraité): 	</a:t>
            </a:r>
            <a:r>
              <a:rPr lang="fr-FR" b="1" dirty="0">
                <a:solidFill>
                  <a:schemeClr val="tx1"/>
                </a:solidFill>
              </a:rPr>
              <a:t>60 €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Membre individuel (première année	)								</a:t>
            </a:r>
            <a:r>
              <a:rPr lang="fr-FR" b="1" dirty="0">
                <a:solidFill>
                  <a:schemeClr val="tx1"/>
                </a:solidFill>
              </a:rPr>
              <a:t>30 €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Membre junior (étudiant dernière année cycle ingénieur ou M2) 		</a:t>
            </a:r>
            <a:r>
              <a:rPr lang="fr-FR" b="1" dirty="0">
                <a:solidFill>
                  <a:schemeClr val="tx1"/>
                </a:solidFill>
              </a:rPr>
              <a:t>15 €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En recherche d’emploi 			</a:t>
            </a:r>
            <a:r>
              <a:rPr lang="fr-FR" b="1" dirty="0">
                <a:solidFill>
                  <a:schemeClr val="tx1"/>
                </a:solidFill>
              </a:rPr>
              <a:t>									15 €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Membre d’honneur (décision de l’AG sur proposition du CA)	      </a:t>
            </a:r>
            <a:r>
              <a:rPr lang="fr-FR" b="1" dirty="0">
                <a:solidFill>
                  <a:schemeClr val="tx1"/>
                </a:solidFill>
              </a:rPr>
              <a:t>exonéré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Groupement : 			           		 </a:t>
            </a:r>
            <a:r>
              <a:rPr lang="fr-FR" b="1" dirty="0">
                <a:solidFill>
                  <a:schemeClr val="tx1"/>
                </a:solidFill>
              </a:rPr>
              <a:t>2,5€ par adhérent cotisant en Alsace</a:t>
            </a:r>
          </a:p>
          <a:p>
            <a:pPr algn="l"/>
            <a:endParaRPr lang="fr-FR" b="1" dirty="0">
              <a:solidFill>
                <a:schemeClr val="tx1"/>
              </a:solidFill>
            </a:endParaRPr>
          </a:p>
          <a:p>
            <a:pPr algn="l"/>
            <a:endParaRPr lang="fr-FR" b="1" dirty="0">
              <a:solidFill>
                <a:schemeClr val="tx1"/>
              </a:solidFill>
            </a:endParaRPr>
          </a:p>
          <a:p>
            <a:pPr algn="l"/>
            <a:r>
              <a:rPr lang="fr-FR" b="1" dirty="0">
                <a:solidFill>
                  <a:srgbClr val="00B050"/>
                </a:solidFill>
              </a:rPr>
              <a:t>Entreprise (moins de 5 ans ou moins de 5 salariés)		           	150 €</a:t>
            </a:r>
          </a:p>
          <a:p>
            <a:pPr algn="l"/>
            <a:r>
              <a:rPr lang="fr-FR" b="1" dirty="0">
                <a:solidFill>
                  <a:srgbClr val="00B050"/>
                </a:solidFill>
              </a:rPr>
              <a:t>Entreprise (autres)						          					300 €</a:t>
            </a:r>
          </a:p>
          <a:p>
            <a:pPr algn="l"/>
            <a:endParaRPr lang="fr-FR" b="1" dirty="0">
              <a:solidFill>
                <a:srgbClr val="00B050"/>
              </a:solidFill>
            </a:endParaRPr>
          </a:p>
          <a:p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AC473A-A652-AB4C-9C43-90A1F7C5802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104483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tisations 2017"/>
          <p:cNvSpPr>
            <a:spLocks noGrp="1"/>
          </p:cNvSpPr>
          <p:nvPr>
            <p:ph type="ctrTitle"/>
          </p:nvPr>
        </p:nvSpPr>
        <p:spPr>
          <a:xfrm>
            <a:off x="4394200" y="702618"/>
            <a:ext cx="7442202" cy="1524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b="1" dirty="0"/>
              <a:t>Barème frais de mission</a:t>
            </a:r>
            <a:endParaRPr b="1" dirty="0"/>
          </a:p>
        </p:txBody>
      </p:sp>
      <p:sp>
        <p:nvSpPr>
          <p:cNvPr id="141" name="Corps"/>
          <p:cNvSpPr>
            <a:spLocks noGrp="1"/>
          </p:cNvSpPr>
          <p:nvPr>
            <p:ph type="subTitle" sz="quarter" idx="1"/>
          </p:nvPr>
        </p:nvSpPr>
        <p:spPr>
          <a:xfrm>
            <a:off x="809172" y="6466114"/>
            <a:ext cx="11731172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Rappel :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Mission remboursée si validée lors d’un conseil</a:t>
            </a:r>
          </a:p>
          <a:p>
            <a:pPr algn="l"/>
            <a:r>
              <a:rPr lang="fr-FR" u="sng" dirty="0">
                <a:solidFill>
                  <a:schemeClr val="tx1"/>
                </a:solidFill>
              </a:rPr>
              <a:t>Ne sont pas remboursables (frais/don) :</a:t>
            </a:r>
            <a:r>
              <a:rPr lang="fr-FR" dirty="0">
                <a:solidFill>
                  <a:schemeClr val="tx1"/>
                </a:solidFill>
              </a:rPr>
              <a:t> la participation aux bureaux, CA, AG et réunions adjacentes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41339"/>
              </p:ext>
            </p:extLst>
          </p:nvPr>
        </p:nvGraphicFramePr>
        <p:xfrm>
          <a:off x="829609" y="3191979"/>
          <a:ext cx="11342189" cy="22162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7945">
                  <a:extLst>
                    <a:ext uri="{9D8B030D-6E8A-4147-A177-3AD203B41FA5}">
                      <a16:colId xmlns:a16="http://schemas.microsoft.com/office/drawing/2014/main" val="3935559307"/>
                    </a:ext>
                  </a:extLst>
                </a:gridCol>
                <a:gridCol w="2267945">
                  <a:extLst>
                    <a:ext uri="{9D8B030D-6E8A-4147-A177-3AD203B41FA5}">
                      <a16:colId xmlns:a16="http://schemas.microsoft.com/office/drawing/2014/main" val="4146540149"/>
                    </a:ext>
                  </a:extLst>
                </a:gridCol>
                <a:gridCol w="2267945">
                  <a:extLst>
                    <a:ext uri="{9D8B030D-6E8A-4147-A177-3AD203B41FA5}">
                      <a16:colId xmlns:a16="http://schemas.microsoft.com/office/drawing/2014/main" val="1873072070"/>
                    </a:ext>
                  </a:extLst>
                </a:gridCol>
                <a:gridCol w="2269177">
                  <a:extLst>
                    <a:ext uri="{9D8B030D-6E8A-4147-A177-3AD203B41FA5}">
                      <a16:colId xmlns:a16="http://schemas.microsoft.com/office/drawing/2014/main" val="2558350144"/>
                    </a:ext>
                  </a:extLst>
                </a:gridCol>
                <a:gridCol w="2269177">
                  <a:extLst>
                    <a:ext uri="{9D8B030D-6E8A-4147-A177-3AD203B41FA5}">
                      <a16:colId xmlns:a16="http://schemas.microsoft.com/office/drawing/2014/main" val="1590197442"/>
                    </a:ext>
                  </a:extLst>
                </a:gridCol>
              </a:tblGrid>
              <a:tr h="11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Train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Voiture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Petit déjeuner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Repas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Hôtel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402519"/>
                  </a:ext>
                </a:extLst>
              </a:tr>
              <a:tr h="11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2</a:t>
                      </a:r>
                      <a:r>
                        <a:rPr lang="fr-FR" sz="2800" b="1" baseline="30000">
                          <a:effectLst/>
                        </a:rPr>
                        <a:t>e</a:t>
                      </a:r>
                      <a:r>
                        <a:rPr lang="fr-FR" sz="2800" b="1">
                          <a:effectLst/>
                        </a:rPr>
                        <a:t> classe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0,324 €/km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10€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18€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87€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32479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C45419-C65B-1244-8342-4EFCDA01EC9A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3516D8-C810-9008-44FA-F9E119BCE852}"/>
              </a:ext>
            </a:extLst>
          </p:cNvPr>
          <p:cNvSpPr txBox="1"/>
          <p:nvPr/>
        </p:nvSpPr>
        <p:spPr>
          <a:xfrm>
            <a:off x="809172" y="5453509"/>
            <a:ext cx="769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https://www.service-public.fr/associations/vosdroits/F1132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74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16FA082-EEC4-4417-9447-101F5746863D}"/>
              </a:ext>
            </a:extLst>
          </p:cNvPr>
          <p:cNvSpPr/>
          <p:nvPr/>
        </p:nvSpPr>
        <p:spPr>
          <a:xfrm>
            <a:off x="568043" y="7600522"/>
            <a:ext cx="11122570" cy="15685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Conseil d’Administration 2017"/>
          <p:cNvSpPr>
            <a:spLocks noGrp="1"/>
          </p:cNvSpPr>
          <p:nvPr>
            <p:ph type="ctrTitle"/>
          </p:nvPr>
        </p:nvSpPr>
        <p:spPr>
          <a:xfrm>
            <a:off x="3850105" y="0"/>
            <a:ext cx="9151304" cy="189815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ELECTIONS AU 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Conseil </a:t>
            </a: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d’Administration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2022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6A8F01-3D20-46D2-8EBF-AE55E925108E}"/>
              </a:ext>
            </a:extLst>
          </p:cNvPr>
          <p:cNvSpPr txBox="1"/>
          <p:nvPr/>
        </p:nvSpPr>
        <p:spPr>
          <a:xfrm>
            <a:off x="380451" y="2157327"/>
            <a:ext cx="5408949" cy="34392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Renouvellements 2022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Knut	HAWERKAMP </a:t>
            </a:r>
          </a:p>
          <a:p>
            <a:r>
              <a:rPr lang="fr-FR" sz="2400" dirty="0">
                <a:solidFill>
                  <a:schemeClr val="bg1"/>
                </a:solidFill>
              </a:rPr>
              <a:t>Jean-Marie	OHLMANN </a:t>
            </a:r>
          </a:p>
          <a:p>
            <a:r>
              <a:rPr lang="fr-FR" sz="2400" dirty="0">
                <a:solidFill>
                  <a:schemeClr val="bg1"/>
                </a:solidFill>
              </a:rPr>
              <a:t>Marie-Laure	HISETTE-JOURDAINNE</a:t>
            </a:r>
          </a:p>
          <a:p>
            <a:r>
              <a:rPr lang="fr-FR" sz="2400" dirty="0">
                <a:solidFill>
                  <a:schemeClr val="bg1"/>
                </a:solidFill>
              </a:rPr>
              <a:t>Carine	LANGER</a:t>
            </a:r>
          </a:p>
          <a:p>
            <a:r>
              <a:rPr lang="fr-FR" sz="2400" dirty="0">
                <a:solidFill>
                  <a:schemeClr val="bg1"/>
                </a:solidFill>
              </a:rPr>
              <a:t>Remi	PICAND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82905-612C-4B05-8A1B-FDC5A1116525}"/>
              </a:ext>
            </a:extLst>
          </p:cNvPr>
          <p:cNvSpPr/>
          <p:nvPr/>
        </p:nvSpPr>
        <p:spPr>
          <a:xfrm>
            <a:off x="6884894" y="1935998"/>
            <a:ext cx="4159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Jacques 	BAUDOUIN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Thierry	BECK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Thierry	MARIER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René	HUBER </a:t>
            </a:r>
          </a:p>
          <a:p>
            <a:r>
              <a:rPr lang="fr-FR" sz="2000" dirty="0">
                <a:solidFill>
                  <a:schemeClr val="bg1"/>
                </a:solidFill>
              </a:rPr>
              <a:t>Willy	KRESSER </a:t>
            </a:r>
          </a:p>
          <a:p>
            <a:r>
              <a:rPr lang="fr-FR" sz="2000" dirty="0">
                <a:solidFill>
                  <a:schemeClr val="bg1"/>
                </a:solidFill>
              </a:rPr>
              <a:t>Sylvain	LECLER </a:t>
            </a:r>
          </a:p>
          <a:p>
            <a:r>
              <a:rPr lang="fr-FR" sz="2000" dirty="0">
                <a:solidFill>
                  <a:schemeClr val="bg1"/>
                </a:solidFill>
              </a:rPr>
              <a:t>Jean-Jacques	LUTTRINGER </a:t>
            </a:r>
          </a:p>
          <a:p>
            <a:r>
              <a:rPr lang="fr-FR" sz="2000" dirty="0">
                <a:solidFill>
                  <a:schemeClr val="bg1"/>
                </a:solidFill>
              </a:rPr>
              <a:t>Céline	POLOCE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Serge	RULEWSKI </a:t>
            </a:r>
          </a:p>
          <a:p>
            <a:r>
              <a:rPr lang="fr-FR" sz="2000" dirty="0">
                <a:solidFill>
                  <a:schemeClr val="bg1"/>
                </a:solidFill>
              </a:rPr>
              <a:t>Jean-Claude	MUTSCHLER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Jean BOULEAU</a:t>
            </a:r>
          </a:p>
          <a:p>
            <a:r>
              <a:rPr lang="fr-FR" sz="2000" dirty="0">
                <a:solidFill>
                  <a:schemeClr val="bg1"/>
                </a:solidFill>
              </a:rPr>
              <a:t>Marie-Christine CRETON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98E4E-7061-4B12-A140-963A033FDC6E}"/>
              </a:ext>
            </a:extLst>
          </p:cNvPr>
          <p:cNvSpPr/>
          <p:nvPr/>
        </p:nvSpPr>
        <p:spPr>
          <a:xfrm>
            <a:off x="6884894" y="6529305"/>
            <a:ext cx="573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Président d’IESF, membre d’honneur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2BF3BE-C292-4AA8-B5DF-AC672287514F}"/>
              </a:ext>
            </a:extLst>
          </p:cNvPr>
          <p:cNvSpPr/>
          <p:nvPr/>
        </p:nvSpPr>
        <p:spPr>
          <a:xfrm>
            <a:off x="861291" y="7676522"/>
            <a:ext cx="8555833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50230">
              <a:spcBef>
                <a:spcPct val="20000"/>
              </a:spcBef>
              <a:spcAft>
                <a:spcPts val="853"/>
              </a:spcAft>
              <a:buClr>
                <a:prstClr val="white"/>
              </a:buClr>
              <a:buSzPct val="75000"/>
            </a:pPr>
            <a:r>
              <a:rPr lang="fr-FR" sz="2844" dirty="0">
                <a:solidFill>
                  <a:srgbClr val="146194">
                    <a:lumMod val="75000"/>
                  </a:srgbClr>
                </a:solidFill>
              </a:rPr>
              <a:t>Désignation des Réviseurs aux Comptes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1B675A-904B-4608-9647-B885066A7180}"/>
              </a:ext>
            </a:extLst>
          </p:cNvPr>
          <p:cNvSpPr/>
          <p:nvPr/>
        </p:nvSpPr>
        <p:spPr>
          <a:xfrm>
            <a:off x="861291" y="8247646"/>
            <a:ext cx="333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Maurice	FRACASSI</a:t>
            </a:r>
          </a:p>
          <a:p>
            <a:r>
              <a:rPr lang="fr-FR" sz="2400" dirty="0">
                <a:solidFill>
                  <a:schemeClr val="bg1"/>
                </a:solidFill>
              </a:rPr>
              <a:t>Martine DEMAY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DCA59-CA2E-4D50-823B-F8B6983AFAAD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8FA3835-700A-4197-98FF-94835E62F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340867"/>
            <a:ext cx="3048000" cy="152400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B42824D-33CE-46EE-9AF3-72044A9AEFD9}"/>
              </a:ext>
            </a:extLst>
          </p:cNvPr>
          <p:cNvSpPr txBox="1"/>
          <p:nvPr/>
        </p:nvSpPr>
        <p:spPr>
          <a:xfrm>
            <a:off x="380451" y="6157572"/>
            <a:ext cx="5282947" cy="987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Nouveaux candidats 2022</a:t>
            </a:r>
          </a:p>
          <a:p>
            <a:r>
              <a:rPr lang="fr-FR" sz="2400" dirty="0">
                <a:solidFill>
                  <a:schemeClr val="bg1"/>
                </a:solidFill>
              </a:rPr>
              <a:t>Néant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gramme…"/>
          <p:cNvSpPr>
            <a:spLocks noGrp="1"/>
          </p:cNvSpPr>
          <p:nvPr>
            <p:ph type="ctrTitle"/>
          </p:nvPr>
        </p:nvSpPr>
        <p:spPr>
          <a:xfrm>
            <a:off x="0" y="0"/>
            <a:ext cx="13004800" cy="1257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Programme</a:t>
            </a:r>
            <a:r>
              <a:rPr dirty="0"/>
              <a:t> </a:t>
            </a:r>
            <a:r>
              <a:rPr lang="fr-FR" dirty="0"/>
              <a:t> </a:t>
            </a:r>
            <a:r>
              <a:rPr dirty="0" err="1"/>
              <a:t>d’activités</a:t>
            </a:r>
            <a:r>
              <a:rPr dirty="0"/>
              <a:t> </a:t>
            </a:r>
            <a:r>
              <a:rPr lang="fr-FR" dirty="0"/>
              <a:t>2022</a:t>
            </a:r>
            <a:endParaRPr dirty="0"/>
          </a:p>
        </p:txBody>
      </p:sp>
      <p:sp>
        <p:nvSpPr>
          <p:cNvPr id="144" name="PMIS…"/>
          <p:cNvSpPr>
            <a:spLocks noGrp="1"/>
          </p:cNvSpPr>
          <p:nvPr>
            <p:ph type="subTitle" idx="1"/>
          </p:nvPr>
        </p:nvSpPr>
        <p:spPr>
          <a:xfrm>
            <a:off x="671404" y="1600201"/>
            <a:ext cx="11658600" cy="75641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56126" indent="-556126" algn="l">
              <a:buSzPct val="100000"/>
              <a:buAutoNum type="arabicPeriod"/>
            </a:pP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Makerfight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Mulhouse – 19 mars 2022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JNI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Muhouse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La data dans tous ses états – 7 avril 2022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Repas Convivial VDI-ARISAL : 6 mai 2022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Participation AG IESF national – Nicole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Bomo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juin 2022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Participation AG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AlsaceTech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Willy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Kresser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juin 2022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Congrès des Régions – Willy – Octobre 2022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PMIS : </a:t>
            </a:r>
          </a:p>
          <a:p>
            <a:pPr marL="1206356" lvl="1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Subvention Région Grand-Est (nouveaux kakemonos)</a:t>
            </a:r>
          </a:p>
          <a:p>
            <a:pPr marL="1206356" lvl="1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Nouvelle organisation : Nicole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Bomo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, Carine Langer</a:t>
            </a:r>
          </a:p>
          <a:p>
            <a:pPr marL="556126" indent="-556126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Festival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Jaim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partenaire (contact : Martine) </a:t>
            </a:r>
          </a:p>
          <a:p>
            <a:pPr marL="1206356" lvl="1" indent="-556126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  <a:hlinkClick r:id="rId3"/>
              </a:rPr>
              <a:t>https://jaim-festival.fr/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1 à 2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afterworks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(Désertez – Appel AGRO 2022) 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Réunion des présidents de groupements à renouveler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D106B-374F-46BD-B3BF-ACDD98F3747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gramme…"/>
          <p:cNvSpPr>
            <a:spLocks noGrp="1"/>
          </p:cNvSpPr>
          <p:nvPr>
            <p:ph type="ctrTitle"/>
          </p:nvPr>
        </p:nvSpPr>
        <p:spPr>
          <a:xfrm>
            <a:off x="0" y="0"/>
            <a:ext cx="13004800" cy="12573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dirty="0"/>
              <a:t>SUJETS EN ATTENTE 2022</a:t>
            </a:r>
            <a:endParaRPr dirty="0"/>
          </a:p>
        </p:txBody>
      </p:sp>
      <p:sp>
        <p:nvSpPr>
          <p:cNvPr id="144" name="PMIS…"/>
          <p:cNvSpPr>
            <a:spLocks noGrp="1"/>
          </p:cNvSpPr>
          <p:nvPr>
            <p:ph type="subTitle" idx="1"/>
          </p:nvPr>
        </p:nvSpPr>
        <p:spPr>
          <a:xfrm>
            <a:off x="671404" y="1432559"/>
            <a:ext cx="11658600" cy="773176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SzPct val="100000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  <a:p>
            <a:pPr algn="l">
              <a:buSzPct val="100000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Les sujets en attente :</a:t>
            </a:r>
          </a:p>
          <a:p>
            <a:pPr algn="l">
              <a:buSzPct val="100000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b="1" dirty="0">
                <a:solidFill>
                  <a:schemeClr val="tx1">
                    <a:lumMod val="95000"/>
                  </a:schemeClr>
                </a:solidFill>
              </a:rPr>
              <a:t>Formation aux réseaux sociaux pour les membres </a:t>
            </a:r>
            <a:r>
              <a:rPr lang="fr-FR" b="1" dirty="0" err="1">
                <a:solidFill>
                  <a:schemeClr val="tx1">
                    <a:lumMod val="95000"/>
                  </a:schemeClr>
                </a:solidFill>
              </a:rPr>
              <a:t>Arisal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IESF Enquête nationale déclinée en Région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Changement des statuts pour AG à distance</a:t>
            </a:r>
          </a:p>
          <a:p>
            <a:pPr marL="514350" indent="-514350" algn="l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Groupe de travail sur la recherche d’adhérents (plaquette)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Sous-traitance Animation Réseaux Sociaux (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community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management + rédaction d’articles) (selon financement)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Mise en conformité RGPD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D106B-374F-46BD-B3BF-ACDD98F3747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324967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A68BEC-7922-43DD-ADFB-1AA0AAC0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969" y="900856"/>
            <a:ext cx="4485337" cy="2143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000" dirty="0"/>
              <a:t>Validation du PV de </a:t>
            </a:r>
            <a:r>
              <a:rPr lang="en-US" sz="4000" dirty="0" err="1"/>
              <a:t>l’AG</a:t>
            </a:r>
            <a:r>
              <a:rPr lang="en-US" sz="4000" dirty="0"/>
              <a:t> 2021</a:t>
            </a:r>
          </a:p>
        </p:txBody>
      </p:sp>
      <p:sp>
        <p:nvSpPr>
          <p:cNvPr id="40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5478566" cy="751905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919F1A-770B-4E77-8DFA-973042AA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5" b="3"/>
          <a:stretch/>
        </p:blipFill>
        <p:spPr>
          <a:xfrm>
            <a:off x="850352" y="1118033"/>
            <a:ext cx="5130393" cy="7048601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C51DB7E-ACE0-43A3-B3E3-9834D7EB8F0E}"/>
              </a:ext>
            </a:extLst>
          </p:cNvPr>
          <p:cNvSpPr/>
          <p:nvPr/>
        </p:nvSpPr>
        <p:spPr>
          <a:xfrm>
            <a:off x="0" y="9400719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3871706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F1EF17D-1B70-428C-8A8A-A2C5B390E1E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BADDD09E-8094-4188-9090-C1C7840FE7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8025A22-9C86-4108-A289-BD5650A8EAE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5478566" cy="751905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C30AB2-1C2A-4DC5-AC81-ACF42810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r="19957" b="-1"/>
          <a:stretch/>
        </p:blipFill>
        <p:spPr>
          <a:xfrm>
            <a:off x="850352" y="1118033"/>
            <a:ext cx="5130393" cy="7048601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125" name="Rapport moral pour l’exercice 2016"/>
          <p:cNvSpPr>
            <a:spLocks noGrp="1"/>
          </p:cNvSpPr>
          <p:nvPr>
            <p:ph type="title"/>
          </p:nvPr>
        </p:nvSpPr>
        <p:spPr>
          <a:xfrm>
            <a:off x="6485264" y="2486570"/>
            <a:ext cx="5838813" cy="2143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90727">
              <a:defRPr sz="6719"/>
            </a:lvl1pPr>
          </a:lstStyle>
          <a:p>
            <a:pPr defTabSz="457200"/>
            <a:r>
              <a:rPr lang="en-US" sz="4000" dirty="0"/>
              <a:t>Rapport moral pour </a:t>
            </a:r>
            <a:r>
              <a:rPr lang="en-US" sz="4000" dirty="0" err="1"/>
              <a:t>l’exercice</a:t>
            </a:r>
            <a:r>
              <a:rPr lang="en-US" sz="4000" dirty="0"/>
              <a:t> 2021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DBC5D0-3941-4BFD-8BF4-59BA5D5ECE37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apport moral pour l’exercice 2016"/>
          <p:cNvSpPr>
            <a:spLocks noGrp="1"/>
          </p:cNvSpPr>
          <p:nvPr>
            <p:ph type="title"/>
          </p:nvPr>
        </p:nvSpPr>
        <p:spPr>
          <a:xfrm>
            <a:off x="1512443" y="2042733"/>
            <a:ext cx="9322478" cy="216746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r>
              <a:rPr dirty="0"/>
              <a:t>Rapport moral pour </a:t>
            </a:r>
            <a:r>
              <a:rPr dirty="0" err="1"/>
              <a:t>l’exercice</a:t>
            </a:r>
            <a:r>
              <a:rPr dirty="0"/>
              <a:t> </a:t>
            </a:r>
            <a:r>
              <a:rPr lang="fr-FR" dirty="0"/>
              <a:t>2021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BD380-625B-4D47-BFF4-8AA07A46324A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01B92A-34B9-C906-E7A9-22D1B223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4" y="7621100"/>
            <a:ext cx="9322478" cy="1373885"/>
          </a:xfrm>
        </p:spPr>
        <p:txBody>
          <a:bodyPr/>
          <a:lstStyle/>
          <a:p>
            <a:r>
              <a:rPr lang="fr-FR" dirty="0"/>
              <a:t>Relations IESF National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61F10D-F15B-41F0-B79D-E2694F8B5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614" y="758614"/>
            <a:ext cx="11540962" cy="686248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14-17 octobre 2021 – Congrès des régions </a:t>
            </a:r>
          </a:p>
          <a:p>
            <a:r>
              <a:rPr lang="fr-FR" dirty="0"/>
              <a:t>Clermont Ferrand</a:t>
            </a:r>
          </a:p>
          <a:p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Participation Willy</a:t>
            </a:r>
          </a:p>
          <a:p>
            <a:endParaRPr lang="fr-FR" dirty="0"/>
          </a:p>
          <a:p>
            <a:r>
              <a:rPr lang="fr-FR" dirty="0"/>
              <a:t>AGO IESF – 22 juin 2021 – Neuilly – </a:t>
            </a:r>
          </a:p>
          <a:p>
            <a:r>
              <a:rPr lang="fr-FR" dirty="0"/>
              <a:t>Non représenté</a:t>
            </a:r>
          </a:p>
          <a:p>
            <a:endParaRPr lang="fr-FR" dirty="0"/>
          </a:p>
          <a:p>
            <a:r>
              <a:rPr lang="fr-FR" dirty="0"/>
              <a:t>Réunions Bureau des Régions </a:t>
            </a:r>
          </a:p>
          <a:p>
            <a:r>
              <a:rPr lang="fr-FR" dirty="0"/>
              <a:t>CR disponibles sur demande : 26/02/2021 – 23/06/2021</a:t>
            </a:r>
          </a:p>
          <a:p>
            <a:endParaRPr lang="fr-FR" dirty="0"/>
          </a:p>
          <a:p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Mise en place des adresses teams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EF0BF-6533-A240-AE90-6F1EAE29EBFB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20754702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1D3E5-26B1-484A-89DE-8FF7B238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4" y="7186991"/>
            <a:ext cx="9322478" cy="1374503"/>
          </a:xfrm>
        </p:spPr>
        <p:txBody>
          <a:bodyPr>
            <a:normAutofit fontScale="90000"/>
          </a:bodyPr>
          <a:lstStyle/>
          <a:p>
            <a:r>
              <a:rPr lang="fr-FR" dirty="0"/>
              <a:t>Visioconférence Laser a impulsions ultra-</a:t>
            </a:r>
            <a:r>
              <a:rPr lang="fr-FR" dirty="0" err="1"/>
              <a:t>breves</a:t>
            </a:r>
            <a:endParaRPr lang="fr-FR" sz="4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59D5F49-2421-4E56-B37C-554C0B74D92B}"/>
              </a:ext>
            </a:extLst>
          </p:cNvPr>
          <p:cNvSpPr txBox="1"/>
          <p:nvPr/>
        </p:nvSpPr>
        <p:spPr>
          <a:xfrm>
            <a:off x="2923708" y="8778278"/>
            <a:ext cx="8521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Suite AG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BDB5DE-EAD3-6348-3EA4-B7DDDEF7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2899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A87130-5E97-1597-27D4-A54DF9227C5B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39781842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gramme…"/>
          <p:cNvSpPr>
            <a:spLocks noGrp="1"/>
          </p:cNvSpPr>
          <p:nvPr>
            <p:ph type="ctrTitle"/>
          </p:nvPr>
        </p:nvSpPr>
        <p:spPr>
          <a:xfrm>
            <a:off x="0" y="0"/>
            <a:ext cx="13004800" cy="1257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PMIS</a:t>
            </a:r>
            <a:endParaRPr dirty="0"/>
          </a:p>
        </p:txBody>
      </p:sp>
      <p:sp>
        <p:nvSpPr>
          <p:cNvPr id="144" name="PMIS…"/>
          <p:cNvSpPr>
            <a:spLocks noGrp="1"/>
          </p:cNvSpPr>
          <p:nvPr>
            <p:ph type="subTitle" idx="1"/>
          </p:nvPr>
        </p:nvSpPr>
        <p:spPr>
          <a:xfrm>
            <a:off x="671404" y="1654255"/>
            <a:ext cx="11658600" cy="580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Subvention Région Grand Est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  <a:p>
            <a:pPr marL="1206356" lvl="1" indent="-556126" algn="l">
              <a:buSzPct val="100000"/>
              <a:buFont typeface="Wingdings 3" panose="05040102010807070707" pitchFamily="18" charset="2"/>
              <a:buAutoNum type="alphaL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Demande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nov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2020- Accord Avril 2021</a:t>
            </a:r>
          </a:p>
          <a:p>
            <a:pPr marL="1206356" lvl="1" indent="-556126" algn="l">
              <a:buSzPct val="100000"/>
              <a:buFont typeface="+mj-lt"/>
              <a:buAutoNum type="alphaL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Réunions de coordination avec IESF Lorraine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Interventions en lycées et collèges suspendues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Nuit de l’orientation (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Stbg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) : uniquement en virtuel – 11 et 12 février 2021 – pas de participation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D106B-374F-46BD-B3BF-ACDD98F3747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11.06.2022</a:t>
            </a:r>
          </a:p>
        </p:txBody>
      </p:sp>
    </p:spTree>
    <p:extLst>
      <p:ext uri="{BB962C8B-B14F-4D97-AF65-F5344CB8AC3E}">
        <p14:creationId xmlns:p14="http://schemas.microsoft.com/office/powerpoint/2010/main" val="46424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122EF-D478-C7F5-0041-C8ADD746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D0EFF-FCE7-E717-F4B1-B5B1174C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20/06/2021 – CA suite AG 2021- Visio</a:t>
            </a:r>
          </a:p>
          <a:p>
            <a:r>
              <a:rPr lang="fr-FR" dirty="0"/>
              <a:t>18/10/2021 en </a:t>
            </a:r>
            <a:r>
              <a:rPr lang="fr-FR" dirty="0" err="1"/>
              <a:t>visio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6233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1044</Words>
  <Application>Microsoft Office PowerPoint</Application>
  <PresentationFormat>Personnalisé</PresentationFormat>
  <Paragraphs>204</Paragraphs>
  <Slides>24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Calibri</vt:lpstr>
      <vt:lpstr>Century Gothic</vt:lpstr>
      <vt:lpstr>Helvetica</vt:lpstr>
      <vt:lpstr>Helvetica Neue</vt:lpstr>
      <vt:lpstr>Wingdings 3</vt:lpstr>
      <vt:lpstr>Secteur</vt:lpstr>
      <vt:lpstr>Présentation PowerPoint</vt:lpstr>
      <vt:lpstr>Ordre du jour de l’Assemblée Générale</vt:lpstr>
      <vt:lpstr>Validation du PV de l’AG 2021</vt:lpstr>
      <vt:lpstr>Rapport moral pour l’exercice 2021</vt:lpstr>
      <vt:lpstr>Rapport moral pour l’exercice 2021</vt:lpstr>
      <vt:lpstr>Relations IESF National</vt:lpstr>
      <vt:lpstr>Visioconférence Laser a impulsions ultra-breves</vt:lpstr>
      <vt:lpstr>PMIS</vt:lpstr>
      <vt:lpstr>CA</vt:lpstr>
      <vt:lpstr>Actions de communication</vt:lpstr>
      <vt:lpstr>Présentation PowerPoint</vt:lpstr>
      <vt:lpstr>Présentation PowerPoint</vt:lpstr>
      <vt:lpstr>Présentation PowerPoint</vt:lpstr>
      <vt:lpstr>Rapport financier  Exercice 2021</vt:lpstr>
      <vt:lpstr>ADHERENTS</vt:lpstr>
      <vt:lpstr>Groupements</vt:lpstr>
      <vt:lpstr>Rapport  des  Réviseurs aux Comptes</vt:lpstr>
      <vt:lpstr>Budget prévisionnel 2022</vt:lpstr>
      <vt:lpstr>Renouvellement des Réviseurs aux Comptes</vt:lpstr>
      <vt:lpstr>Cotisations 2023</vt:lpstr>
      <vt:lpstr>Barème frais de mission</vt:lpstr>
      <vt:lpstr>ELECTIONS AU Conseil d’Administration 2022</vt:lpstr>
      <vt:lpstr>Programme  d’activités 2022</vt:lpstr>
      <vt:lpstr>SUJETS EN ATTENTE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poloce</dc:creator>
  <cp:lastModifiedBy>celine poloce</cp:lastModifiedBy>
  <cp:revision>32</cp:revision>
  <dcterms:created xsi:type="dcterms:W3CDTF">2020-03-10T10:55:55Z</dcterms:created>
  <dcterms:modified xsi:type="dcterms:W3CDTF">2022-06-12T19:01:28Z</dcterms:modified>
</cp:coreProperties>
</file>