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331" r:id="rId4"/>
    <p:sldId id="307" r:id="rId5"/>
    <p:sldId id="302" r:id="rId6"/>
    <p:sldId id="334" r:id="rId7"/>
    <p:sldId id="333" r:id="rId8"/>
    <p:sldId id="332" r:id="rId9"/>
    <p:sldId id="311" r:id="rId10"/>
    <p:sldId id="317" r:id="rId11"/>
    <p:sldId id="306" r:id="rId12"/>
    <p:sldId id="335" r:id="rId13"/>
    <p:sldId id="337" r:id="rId14"/>
    <p:sldId id="336" r:id="rId15"/>
    <p:sldId id="313" r:id="rId16"/>
    <p:sldId id="338" r:id="rId17"/>
    <p:sldId id="323" r:id="rId18"/>
    <p:sldId id="339" r:id="rId19"/>
    <p:sldId id="312" r:id="rId20"/>
    <p:sldId id="318" r:id="rId21"/>
    <p:sldId id="327" r:id="rId22"/>
    <p:sldId id="328" r:id="rId23"/>
    <p:sldId id="329" r:id="rId2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7" autoAdjust="0"/>
    <p:restoredTop sz="94261" autoAdjust="0"/>
  </p:normalViewPr>
  <p:slideViewPr>
    <p:cSldViewPr snapToGrid="0">
      <p:cViewPr varScale="1">
        <p:scale>
          <a:sx n="107" d="100"/>
          <a:sy n="107" d="100"/>
        </p:scale>
        <p:origin x="75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B14D4F-66AE-40B5-A15A-0394DC88A4C3}" type="datetimeFigureOut">
              <a:rPr lang="fr-FR" smtClean="0"/>
              <a:t>09/01/2020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25B84E-A2DE-4F42-A5E4-2E50C51950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3215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5B84E-A2DE-4F42-A5E4-2E50C51950B4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58812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25B84E-A2DE-4F42-A5E4-2E50C51950B4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48667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25B84E-A2DE-4F42-A5E4-2E50C51950B4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66543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25B84E-A2DE-4F42-A5E4-2E50C51950B4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44366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09/01/2020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9027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09/01/2020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9080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09/01/2020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2988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074DC94-11FB-4785-BACD-E1369BBC595E}"/>
              </a:ext>
            </a:extLst>
          </p:cNvPr>
          <p:cNvSpPr/>
          <p:nvPr userDrawn="1"/>
        </p:nvSpPr>
        <p:spPr>
          <a:xfrm>
            <a:off x="9569288" y="6356350"/>
            <a:ext cx="15113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9 janvier 2020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9BA6257-ACE9-4996-94BB-A2BC5ED3B037}"/>
              </a:ext>
            </a:extLst>
          </p:cNvPr>
          <p:cNvSpPr/>
          <p:nvPr userDrawn="1"/>
        </p:nvSpPr>
        <p:spPr>
          <a:xfrm>
            <a:off x="4740692" y="6356350"/>
            <a:ext cx="1197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CA ARISAL 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FEAE1260-C342-4E0E-8B64-88E8201763A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086495" cy="1043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671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09/01/2020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2529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09/01/2020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6400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09/01/2020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6470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09/01/2020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8273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09/01/2020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1039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09/01/2020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4972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09/01/2020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8671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BF9BE8-059B-4ADA-8E92-369A5669FABD}" type="datetimeFigureOut">
              <a:rPr lang="fr-FR" smtClean="0"/>
              <a:t>09/01/2020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1289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risal.org/2019/07/26/le-point-sur-la-pollution-numerique/" TargetMode="External"/><Relationship Id="rId2" Type="http://schemas.openxmlformats.org/officeDocument/2006/relationships/hyperlink" Target="https://www.arisal.org/2019/08/26/innovation-medicale-les-enjeux-de-lia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arisal.org/2019/06/25/transition-ecologique-un-nouveau-courant-dans-laviation/" TargetMode="External"/><Relationship Id="rId4" Type="http://schemas.openxmlformats.org/officeDocument/2006/relationships/hyperlink" Target="https://www.arisal.org/2019/07/08/profils-dentrepreneurs-interview-de-m-florent-paris-sikim/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mailto:ca.simmet@technologyandstrategy.com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176463"/>
            <a:ext cx="9144000" cy="2387600"/>
          </a:xfrm>
        </p:spPr>
        <p:txBody>
          <a:bodyPr/>
          <a:lstStyle/>
          <a:p>
            <a:r>
              <a:rPr lang="fr-FR" dirty="0"/>
              <a:t>CA – 9 janvier 2020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4564063"/>
            <a:ext cx="9144000" cy="1655762"/>
          </a:xfrm>
        </p:spPr>
        <p:txBody>
          <a:bodyPr>
            <a:normAutofit/>
          </a:bodyPr>
          <a:lstStyle/>
          <a:p>
            <a:r>
              <a:rPr lang="fr-FR" sz="1800" dirty="0"/>
              <a:t>MIA – 56 bd d’Anvers– 67000 Strasbourg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355600"/>
            <a:ext cx="3987800" cy="199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1686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D04AF0-3296-4A85-AE1F-FC65BB177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2512" y="365125"/>
            <a:ext cx="8781288" cy="719963"/>
          </a:xfrm>
        </p:spPr>
        <p:txBody>
          <a:bodyPr/>
          <a:lstStyle/>
          <a:p>
            <a:r>
              <a:rPr lang="fr-FR" dirty="0"/>
              <a:t>Articles PSI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41852BE-9E74-424F-BAEF-037F3BB3DF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/>
              <a:t>26 aout : Innovation médicale et IA</a:t>
            </a:r>
          </a:p>
          <a:p>
            <a:pPr marL="457200" lvl="1" indent="0">
              <a:buNone/>
            </a:pPr>
            <a:r>
              <a:rPr lang="fr-FR" sz="1800" dirty="0">
                <a:hlinkClick r:id="rId2"/>
              </a:rPr>
              <a:t>https://www.arisal.org/2019/08/26/innovation-medicale-les-enjeux-de-lia/</a:t>
            </a:r>
            <a:endParaRPr lang="fr-FR" sz="1800" dirty="0"/>
          </a:p>
          <a:p>
            <a:endParaRPr lang="fr-FR" dirty="0"/>
          </a:p>
          <a:p>
            <a:r>
              <a:rPr lang="fr-FR" dirty="0"/>
              <a:t>26 juillet : Pollution numérique</a:t>
            </a:r>
          </a:p>
          <a:p>
            <a:pPr marL="457200" lvl="1" indent="0">
              <a:buNone/>
            </a:pPr>
            <a:r>
              <a:rPr lang="fr-FR" sz="1800" dirty="0">
                <a:hlinkClick r:id="rId3"/>
              </a:rPr>
              <a:t>https://www.arisal.org/2019/07/26/le-point-sur-la-pollution-numerique/</a:t>
            </a:r>
            <a:endParaRPr lang="fr-FR" sz="1800" dirty="0"/>
          </a:p>
          <a:p>
            <a:pPr marL="457200" lvl="1" indent="0">
              <a:buNone/>
            </a:pPr>
            <a:endParaRPr lang="fr-FR" sz="1800" dirty="0"/>
          </a:p>
          <a:p>
            <a:r>
              <a:rPr lang="fr-FR" dirty="0"/>
              <a:t>8 juillet : Interview SIKIM</a:t>
            </a:r>
            <a:endParaRPr lang="fr-FR" sz="1800" dirty="0"/>
          </a:p>
          <a:p>
            <a:pPr marL="457200" lvl="1" indent="0">
              <a:buNone/>
            </a:pPr>
            <a:r>
              <a:rPr lang="fr-FR" sz="1800" dirty="0">
                <a:hlinkClick r:id="rId4"/>
              </a:rPr>
              <a:t>https://www.arisal.org/2019/07/08/profils-dentrepreneurs-interview-de-m-florent-paris-sikim/</a:t>
            </a:r>
            <a:endParaRPr lang="fr-FR" sz="1800" dirty="0"/>
          </a:p>
          <a:p>
            <a:pPr marL="457200" lvl="1" indent="0">
              <a:buNone/>
            </a:pPr>
            <a:endParaRPr lang="fr-FR" sz="1800" dirty="0"/>
          </a:p>
          <a:p>
            <a:r>
              <a:rPr lang="fr-FR" dirty="0"/>
              <a:t>25 juin : Transition écologique dans l’aviation</a:t>
            </a:r>
          </a:p>
          <a:p>
            <a:pPr marL="457200" lvl="1" indent="0">
              <a:buNone/>
            </a:pPr>
            <a:r>
              <a:rPr lang="fr-FR" sz="1800" dirty="0">
                <a:hlinkClick r:id="rId5"/>
              </a:rPr>
              <a:t>https://www.arisal.org/2019/06/25/transition-ecologique-un-nouveau-courant-dans-laviation/</a:t>
            </a:r>
            <a:endParaRPr lang="fr-FR" sz="1800" dirty="0"/>
          </a:p>
          <a:p>
            <a:pPr marL="457200" lvl="1" indent="0">
              <a:buNone/>
            </a:pPr>
            <a:endParaRPr lang="fr-FR" sz="1800" dirty="0"/>
          </a:p>
          <a:p>
            <a:pPr marL="457200" lvl="1" indent="0">
              <a:buNone/>
            </a:pPr>
            <a:endParaRPr lang="fr-FR" sz="1800" dirty="0"/>
          </a:p>
          <a:p>
            <a:pPr marL="457200" lvl="1" indent="0">
              <a:buNone/>
            </a:pP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35041400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6CCF9DBC-59D4-41E4-9945-EDFE2DF6F0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4103263"/>
              </p:ext>
            </p:extLst>
          </p:nvPr>
        </p:nvGraphicFramePr>
        <p:xfrm>
          <a:off x="254876" y="132436"/>
          <a:ext cx="10515600" cy="548640"/>
        </p:xfrm>
        <a:graphic>
          <a:graphicData uri="http://schemas.openxmlformats.org/drawingml/2006/table">
            <a:tbl>
              <a:tblPr/>
              <a:tblGrid>
                <a:gridCol w="10515600">
                  <a:extLst>
                    <a:ext uri="{9D8B030D-6E8A-4147-A177-3AD203B41FA5}">
                      <a16:colId xmlns:a16="http://schemas.microsoft.com/office/drawing/2014/main" val="303173122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fr-FR" b="1" dirty="0">
                          <a:effectLst/>
                          <a:latin typeface="arial" panose="020B0604020202020204" pitchFamily="34" charset="0"/>
                        </a:rPr>
                        <a:t>Partenariat entreprise</a:t>
                      </a:r>
                      <a:br>
                        <a:rPr lang="fr-FR" dirty="0">
                          <a:effectLst/>
                          <a:latin typeface="arial" panose="020B0604020202020204" pitchFamily="34" charset="0"/>
                        </a:rPr>
                      </a:br>
                      <a:endParaRPr lang="fr-FR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8618754"/>
                  </a:ext>
                </a:extLst>
              </a:tr>
            </a:tbl>
          </a:graphicData>
        </a:graphic>
      </p:graphicFrame>
      <p:graphicFrame>
        <p:nvGraphicFramePr>
          <p:cNvPr id="11" name="Tableau 10">
            <a:extLst>
              <a:ext uri="{FF2B5EF4-FFF2-40B4-BE49-F238E27FC236}">
                <a16:creationId xmlns:a16="http://schemas.microsoft.com/office/drawing/2014/main" id="{BCCE0C48-E51E-4378-9781-97D7A9C1ED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6138046"/>
              </p:ext>
            </p:extLst>
          </p:nvPr>
        </p:nvGraphicFramePr>
        <p:xfrm>
          <a:off x="980089" y="681076"/>
          <a:ext cx="10231822" cy="6077332"/>
        </p:xfrm>
        <a:graphic>
          <a:graphicData uri="http://schemas.openxmlformats.org/drawingml/2006/table">
            <a:tbl>
              <a:tblPr/>
              <a:tblGrid>
                <a:gridCol w="5115911">
                  <a:extLst>
                    <a:ext uri="{9D8B030D-6E8A-4147-A177-3AD203B41FA5}">
                      <a16:colId xmlns:a16="http://schemas.microsoft.com/office/drawing/2014/main" val="1507497372"/>
                    </a:ext>
                  </a:extLst>
                </a:gridCol>
                <a:gridCol w="5115911">
                  <a:extLst>
                    <a:ext uri="{9D8B030D-6E8A-4147-A177-3AD203B41FA5}">
                      <a16:colId xmlns:a16="http://schemas.microsoft.com/office/drawing/2014/main" val="4214893886"/>
                    </a:ext>
                  </a:extLst>
                </a:gridCol>
              </a:tblGrid>
              <a:tr h="681092">
                <a:tc>
                  <a:txBody>
                    <a:bodyPr/>
                    <a:lstStyle/>
                    <a:p>
                      <a:r>
                        <a:rPr lang="it-IT" sz="1400" b="1" dirty="0">
                          <a:effectLst/>
                          <a:latin typeface="arial" panose="020B0604020202020204" pitchFamily="34" charset="0"/>
                        </a:rPr>
                        <a:t>Caroline SIMMET </a:t>
                      </a:r>
                      <a:r>
                        <a:rPr lang="it-IT" sz="1400" dirty="0">
                          <a:effectLst/>
                          <a:latin typeface="arial" panose="020B0604020202020204" pitchFamily="34" charset="0"/>
                        </a:rPr>
                        <a:t>&lt;ca.simmet@technologyandstrategy.com&gt;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900" dirty="0"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</a:rPr>
                        <a:t>23 juillet 2018 à 09:59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5451445"/>
                  </a:ext>
                </a:extLst>
              </a:tr>
              <a:tr h="156495">
                <a:tc gridSpan="2">
                  <a:txBody>
                    <a:bodyPr/>
                    <a:lstStyle/>
                    <a:p>
                      <a:r>
                        <a:rPr lang="fr-FR" sz="1400">
                          <a:effectLst/>
                          <a:latin typeface="arial" panose="020B0604020202020204" pitchFamily="34" charset="0"/>
                        </a:rPr>
                        <a:t>À : "secretariat@arisal.org" &lt;secretariat@arisal.org&gt;</a:t>
                      </a:r>
                    </a:p>
                  </a:txBody>
                  <a:tcPr marL="0" marR="0" marT="0" marB="1908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7043096"/>
                  </a:ext>
                </a:extLst>
              </a:tr>
              <a:tr h="137411">
                <a:tc gridSpan="2"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4823633"/>
                  </a:ext>
                </a:extLst>
              </a:tr>
              <a:tr h="1643109">
                <a:tc>
                  <a:txBody>
                    <a:bodyPr/>
                    <a:lstStyle/>
                    <a:p>
                      <a:r>
                        <a:rPr lang="fr-FR" sz="1400" dirty="0">
                          <a:effectLst/>
                          <a:latin typeface="arial" panose="020B0604020202020204" pitchFamily="34" charset="0"/>
                        </a:rPr>
                        <a:t>Madame, Monsieur,</a:t>
                      </a:r>
                    </a:p>
                    <a:p>
                      <a:r>
                        <a:rPr lang="fr-FR" sz="1400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  <a:p>
                      <a:r>
                        <a:rPr lang="fr-FR" sz="1400" dirty="0">
                          <a:effectLst/>
                          <a:latin typeface="arial" panose="020B0604020202020204" pitchFamily="34" charset="0"/>
                        </a:rPr>
                        <a:t>En tant que société de conseil en ingénierie, la majorité de nos consultants sont des ingénieurs dont plus de la moitié a étudié et travaille actuellement sur des projets en France. C’est dans ce cadre-là que je me permets de vous contacter. Nous aimerions savoir dans quelle mesure il est possible de travailler ensemble (intervention sous forme de conférence, visite d’entreprise, publication d’offres d’emploi, etc.,…)</a:t>
                      </a:r>
                    </a:p>
                    <a:p>
                      <a:r>
                        <a:rPr lang="fr-FR" sz="1400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  <a:p>
                      <a:r>
                        <a:rPr lang="fr-FR" sz="1400" dirty="0">
                          <a:effectLst/>
                          <a:latin typeface="arial" panose="020B0604020202020204" pitchFamily="34" charset="0"/>
                        </a:rPr>
                        <a:t>Pourrions-nous en discuter par téléphone cette semaine ? Je suis disponible mardi et mercredi matin ainsi que jeudi après-midi.</a:t>
                      </a:r>
                    </a:p>
                    <a:p>
                      <a:r>
                        <a:rPr lang="fr-FR" sz="1400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  <a:p>
                      <a:r>
                        <a:rPr lang="fr-FR" sz="1400" dirty="0">
                          <a:effectLst/>
                          <a:latin typeface="arial" panose="020B0604020202020204" pitchFamily="34" charset="0"/>
                        </a:rPr>
                        <a:t>En vous remerciant par avance.</a:t>
                      </a:r>
                    </a:p>
                    <a:p>
                      <a:r>
                        <a:rPr lang="fr-FR" sz="1400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  <a:p>
                      <a:r>
                        <a:rPr lang="fr-FR" sz="1400" dirty="0">
                          <a:effectLst/>
                          <a:latin typeface="arial" panose="020B0604020202020204" pitchFamily="34" charset="0"/>
                        </a:rPr>
                        <a:t>Bien cordialement,</a:t>
                      </a:r>
                    </a:p>
                    <a:p>
                      <a:r>
                        <a:rPr lang="fr-FR" sz="1400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  <a:p>
                      <a:r>
                        <a:rPr lang="fr-FR" sz="1400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7254" marR="57254" marT="57254" marB="5725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b="1" dirty="0">
                          <a:solidFill>
                            <a:srgbClr val="17365D"/>
                          </a:solidFill>
                          <a:effectLst/>
                          <a:latin typeface="Arial" panose="020B0604020202020204" pitchFamily="34" charset="0"/>
                        </a:rPr>
                        <a:t>Caroline SIMMET</a:t>
                      </a:r>
                    </a:p>
                    <a:p>
                      <a:r>
                        <a:rPr lang="en-US" sz="1800" b="1" dirty="0">
                          <a:effectLst/>
                          <a:latin typeface="Calibri Light" panose="020F0302020204030204" pitchFamily="34" charset="0"/>
                        </a:rPr>
                        <a:t>Campus Manager</a:t>
                      </a:r>
                      <a:endParaRPr lang="en-US" sz="1800" dirty="0">
                        <a:effectLst/>
                        <a:latin typeface="arial" panose="020B0604020202020204" pitchFamily="34" charset="0"/>
                      </a:endParaRPr>
                    </a:p>
                    <a:p>
                      <a:r>
                        <a:rPr lang="en-US" sz="1800" u="none" strike="noStrike" dirty="0">
                          <a:solidFill>
                            <a:srgbClr val="0563C1"/>
                          </a:solidFill>
                          <a:effectLst/>
                          <a:latin typeface="arial" panose="020B0604020202020204" pitchFamily="34" charset="0"/>
                          <a:hlinkClick r:id="rId2"/>
                        </a:rPr>
                        <a:t>ca.simmet@technologyandstrategy.com</a:t>
                      </a:r>
                      <a:endParaRPr lang="en-US" sz="1800" dirty="0">
                        <a:effectLst/>
                        <a:latin typeface="arial" panose="020B0604020202020204" pitchFamily="34" charset="0"/>
                      </a:endParaRPr>
                    </a:p>
                    <a:p>
                      <a:r>
                        <a:rPr lang="en-US" sz="1800" dirty="0">
                          <a:effectLst/>
                          <a:latin typeface="Calibri Light" panose="020F0302020204030204" pitchFamily="34" charset="0"/>
                        </a:rPr>
                        <a:t>Std +33 3 90 00 79 20</a:t>
                      </a:r>
                      <a:br>
                        <a:rPr lang="en-US" sz="1800" dirty="0">
                          <a:solidFill>
                            <a:srgbClr val="444444"/>
                          </a:solidFill>
                          <a:effectLst/>
                          <a:latin typeface="Calibri Light" panose="020F0302020204030204" pitchFamily="34" charset="0"/>
                        </a:rPr>
                      </a:br>
                      <a:r>
                        <a:rPr lang="en-US" sz="1800" u="none" strike="noStrike" dirty="0">
                          <a:solidFill>
                            <a:srgbClr val="0563C1"/>
                          </a:solidFill>
                          <a:effectLst/>
                          <a:latin typeface="arial" panose="020B0604020202020204" pitchFamily="34" charset="0"/>
                        </a:rPr>
                        <a:t>www.technologyandstrategy.group</a:t>
                      </a:r>
                      <a:endParaRPr lang="en-US" sz="1800" dirty="0"/>
                    </a:p>
                    <a:p>
                      <a:endParaRPr lang="fr-FR" sz="140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71" marR="4771" marT="4771" marB="4771" anchor="ctr">
                    <a:lnL>
                      <a:noFill/>
                    </a:lnL>
                    <a:lnT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39269393"/>
                  </a:ext>
                </a:extLst>
              </a:tr>
              <a:tr h="85882">
                <a:tc rowSpan="2">
                  <a:txBody>
                    <a:bodyPr/>
                    <a:lstStyle/>
                    <a:p>
                      <a:endParaRPr lang="fr-FR" sz="400" dirty="0">
                        <a:solidFill>
                          <a:srgbClr val="17365D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71" marR="4771" marT="4771" marB="47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4771" marR="4771" marT="4771" marB="4771"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5296089"/>
                  </a:ext>
                </a:extLst>
              </a:tr>
              <a:tr h="55918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4771" marR="4771" marT="4771" marB="4771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9373467"/>
                  </a:ext>
                </a:extLst>
              </a:tr>
            </a:tbl>
          </a:graphicData>
        </a:graphic>
      </p:graphicFrame>
      <p:sp>
        <p:nvSpPr>
          <p:cNvPr id="13" name="AutoShape 5" descr="http://www.technologyandstrategy.com/wp-content/images/tsgroup.png">
            <a:extLst>
              <a:ext uri="{FF2B5EF4-FFF2-40B4-BE49-F238E27FC236}">
                <a16:creationId xmlns:a16="http://schemas.microsoft.com/office/drawing/2014/main" id="{B83965F2-B6C1-4BF6-BCCC-117B1B715C2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462338" y="1825625"/>
            <a:ext cx="790575" cy="94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4" name="AutoShape 6" descr="cid:image002.jpg@01D3AC86.C379A240">
            <a:extLst>
              <a:ext uri="{FF2B5EF4-FFF2-40B4-BE49-F238E27FC236}">
                <a16:creationId xmlns:a16="http://schemas.microsoft.com/office/drawing/2014/main" id="{C992921E-8E9B-41DA-9B22-6C914F3CA6E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462338" y="1825625"/>
            <a:ext cx="3362325" cy="11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08172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25700" y="365125"/>
            <a:ext cx="8928100" cy="885825"/>
          </a:xfrm>
        </p:spPr>
        <p:txBody>
          <a:bodyPr/>
          <a:lstStyle/>
          <a:p>
            <a:r>
              <a:rPr lang="fr-FR" dirty="0">
                <a:solidFill>
                  <a:srgbClr val="0070C0"/>
                </a:solidFill>
              </a:rPr>
              <a:t>	Ordre du jour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476375"/>
            <a:ext cx="10515600" cy="5016500"/>
          </a:xfrm>
        </p:spPr>
        <p:txBody>
          <a:bodyPr>
            <a:normAutofit fontScale="70000" lnSpcReduction="20000"/>
          </a:bodyPr>
          <a:lstStyle/>
          <a:p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Approbation du P.V. du CA 20 sept 2019</a:t>
            </a:r>
          </a:p>
          <a:p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Suivi des actions </a:t>
            </a:r>
          </a:p>
          <a:p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Calendrier des dates (CA, AG, IESF, PMIS …)</a:t>
            </a:r>
          </a:p>
          <a:p>
            <a:pPr lvl="1"/>
            <a:r>
              <a:rPr lang="fr-FR" dirty="0" err="1">
                <a:solidFill>
                  <a:schemeClr val="bg1">
                    <a:lumMod val="65000"/>
                  </a:schemeClr>
                </a:solidFill>
              </a:rPr>
              <a:t>Afterwork</a:t>
            </a:r>
            <a:r>
              <a:rPr lang="fr-FR" dirty="0">
                <a:solidFill>
                  <a:schemeClr val="bg1">
                    <a:lumMod val="65000"/>
                  </a:schemeClr>
                </a:solidFill>
              </a:rPr>
              <a:t> Intelligence Collective</a:t>
            </a:r>
          </a:p>
          <a:p>
            <a:pPr lvl="1"/>
            <a:r>
              <a:rPr lang="fr-FR" dirty="0">
                <a:solidFill>
                  <a:schemeClr val="bg1">
                    <a:lumMod val="65000"/>
                  </a:schemeClr>
                </a:solidFill>
              </a:rPr>
              <a:t>Congrès de Lyon</a:t>
            </a:r>
          </a:p>
          <a:p>
            <a:pPr lvl="1"/>
            <a:r>
              <a:rPr lang="fr-FR" dirty="0">
                <a:solidFill>
                  <a:schemeClr val="bg1">
                    <a:lumMod val="65000"/>
                  </a:schemeClr>
                </a:solidFill>
              </a:rPr>
              <a:t>Repas convivial de Novembre</a:t>
            </a:r>
          </a:p>
          <a:p>
            <a:pPr lvl="1"/>
            <a:r>
              <a:rPr lang="fr-FR" dirty="0">
                <a:solidFill>
                  <a:schemeClr val="bg1">
                    <a:lumMod val="65000"/>
                  </a:schemeClr>
                </a:solidFill>
              </a:rPr>
              <a:t>JNI 2020 Mulhouse + Strasbourg</a:t>
            </a:r>
          </a:p>
          <a:p>
            <a:pPr lvl="1"/>
            <a:r>
              <a:rPr lang="fr-FR" dirty="0">
                <a:solidFill>
                  <a:schemeClr val="bg1">
                    <a:lumMod val="65000"/>
                  </a:schemeClr>
                </a:solidFill>
              </a:rPr>
              <a:t>AG 2020</a:t>
            </a:r>
          </a:p>
          <a:p>
            <a:pPr lvl="1"/>
            <a:r>
              <a:rPr lang="fr-FR" dirty="0">
                <a:solidFill>
                  <a:schemeClr val="bg1">
                    <a:lumMod val="65000"/>
                  </a:schemeClr>
                </a:solidFill>
              </a:rPr>
              <a:t>Nuit de l’orientation 11 janvier</a:t>
            </a:r>
          </a:p>
          <a:p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Demandes de subventions : 4L </a:t>
            </a:r>
            <a:r>
              <a:rPr lang="fr-FR" sz="2400" dirty="0" err="1">
                <a:solidFill>
                  <a:schemeClr val="bg1">
                    <a:lumMod val="65000"/>
                  </a:schemeClr>
                </a:solidFill>
              </a:rPr>
              <a:t>Trophy</a:t>
            </a:r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, Robot Cup Junior, Maker </a:t>
            </a:r>
            <a:r>
              <a:rPr lang="fr-FR" sz="2400" dirty="0" err="1">
                <a:solidFill>
                  <a:schemeClr val="bg1">
                    <a:lumMod val="65000"/>
                  </a:schemeClr>
                </a:solidFill>
              </a:rPr>
              <a:t>Fight</a:t>
            </a:r>
            <a:endParaRPr lang="fr-FR" sz="24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Bilan partenariat Junior Entreprise et actions à suivre</a:t>
            </a:r>
          </a:p>
          <a:p>
            <a:r>
              <a:rPr lang="fr-FR" sz="2900" dirty="0">
                <a:solidFill>
                  <a:srgbClr val="0070C0"/>
                </a:solidFill>
              </a:rPr>
              <a:t>Plaquette Entreprise et prospection</a:t>
            </a:r>
          </a:p>
          <a:p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Echanges publicitaires </a:t>
            </a:r>
            <a:r>
              <a:rPr lang="fr-FR" sz="2400" dirty="0" err="1">
                <a:solidFill>
                  <a:schemeClr val="bg1">
                    <a:lumMod val="65000"/>
                  </a:schemeClr>
                </a:solidFill>
              </a:rPr>
              <a:t>Jobsora</a:t>
            </a:r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 et </a:t>
            </a:r>
            <a:r>
              <a:rPr lang="fr-FR" sz="2400" dirty="0" err="1">
                <a:solidFill>
                  <a:schemeClr val="bg1">
                    <a:lumMod val="65000"/>
                  </a:schemeClr>
                </a:solidFill>
              </a:rPr>
              <a:t>jooble</a:t>
            </a:r>
            <a:endParaRPr lang="fr-FR" sz="24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Bilan financier et des adhérents (Adhésion individuel à valider pour Insertion Répertoire National – Adhésion Chimie Mulhouse –Cotisation Tremplin)</a:t>
            </a:r>
          </a:p>
          <a:p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Calendrier des Newsletters</a:t>
            </a:r>
          </a:p>
          <a:p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Divers</a:t>
            </a:r>
          </a:p>
        </p:txBody>
      </p:sp>
    </p:spTree>
    <p:extLst>
      <p:ext uri="{BB962C8B-B14F-4D97-AF65-F5344CB8AC3E}">
        <p14:creationId xmlns:p14="http://schemas.microsoft.com/office/powerpoint/2010/main" val="32981559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8F818A-B47B-4FE0-B0B4-C6B833FB26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8816" y="365125"/>
            <a:ext cx="8634984" cy="682339"/>
          </a:xfrm>
        </p:spPr>
        <p:txBody>
          <a:bodyPr>
            <a:normAutofit/>
          </a:bodyPr>
          <a:lstStyle/>
          <a:p>
            <a:r>
              <a:rPr lang="fr-FR" sz="3600" dirty="0">
                <a:solidFill>
                  <a:srgbClr val="0070C0"/>
                </a:solidFill>
              </a:rPr>
              <a:t>Plaquette entreprise et recherche d’adhérents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76BBDB3-CF62-460B-B362-31C27600B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3791" y="1970369"/>
            <a:ext cx="5117084" cy="1458631"/>
          </a:xfrm>
        </p:spPr>
        <p:txBody>
          <a:bodyPr/>
          <a:lstStyle/>
          <a:p>
            <a:r>
              <a:rPr lang="fr-FR" dirty="0"/>
              <a:t>Groupe de travail ?</a:t>
            </a:r>
          </a:p>
        </p:txBody>
      </p:sp>
    </p:spTree>
    <p:extLst>
      <p:ext uri="{BB962C8B-B14F-4D97-AF65-F5344CB8AC3E}">
        <p14:creationId xmlns:p14="http://schemas.microsoft.com/office/powerpoint/2010/main" val="5796911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25700" y="365125"/>
            <a:ext cx="8928100" cy="885825"/>
          </a:xfrm>
        </p:spPr>
        <p:txBody>
          <a:bodyPr/>
          <a:lstStyle/>
          <a:p>
            <a:r>
              <a:rPr lang="fr-FR" dirty="0">
                <a:solidFill>
                  <a:srgbClr val="0070C0"/>
                </a:solidFill>
              </a:rPr>
              <a:t>	Ordre du jour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476375"/>
            <a:ext cx="10515600" cy="5016500"/>
          </a:xfrm>
        </p:spPr>
        <p:txBody>
          <a:bodyPr>
            <a:normAutofit fontScale="70000" lnSpcReduction="20000"/>
          </a:bodyPr>
          <a:lstStyle/>
          <a:p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Approbation du P.V. du CA 20 sept 2019</a:t>
            </a:r>
          </a:p>
          <a:p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Suivi des actions </a:t>
            </a:r>
          </a:p>
          <a:p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Calendrier des dates (CA, AG, IESF, PMIS …)</a:t>
            </a:r>
          </a:p>
          <a:p>
            <a:pPr lvl="1"/>
            <a:r>
              <a:rPr lang="fr-FR" dirty="0" err="1">
                <a:solidFill>
                  <a:schemeClr val="bg1">
                    <a:lumMod val="65000"/>
                  </a:schemeClr>
                </a:solidFill>
              </a:rPr>
              <a:t>Afterwork</a:t>
            </a:r>
            <a:r>
              <a:rPr lang="fr-FR" dirty="0">
                <a:solidFill>
                  <a:schemeClr val="bg1">
                    <a:lumMod val="65000"/>
                  </a:schemeClr>
                </a:solidFill>
              </a:rPr>
              <a:t> Intelligence Collective</a:t>
            </a:r>
          </a:p>
          <a:p>
            <a:pPr lvl="1"/>
            <a:r>
              <a:rPr lang="fr-FR" dirty="0">
                <a:solidFill>
                  <a:schemeClr val="bg1">
                    <a:lumMod val="65000"/>
                  </a:schemeClr>
                </a:solidFill>
              </a:rPr>
              <a:t>Congrès de Lyon</a:t>
            </a:r>
          </a:p>
          <a:p>
            <a:pPr lvl="1"/>
            <a:r>
              <a:rPr lang="fr-FR" dirty="0">
                <a:solidFill>
                  <a:schemeClr val="bg1">
                    <a:lumMod val="65000"/>
                  </a:schemeClr>
                </a:solidFill>
              </a:rPr>
              <a:t>Repas convivial de Novembre</a:t>
            </a:r>
          </a:p>
          <a:p>
            <a:pPr lvl="1"/>
            <a:r>
              <a:rPr lang="fr-FR" dirty="0">
                <a:solidFill>
                  <a:schemeClr val="bg1">
                    <a:lumMod val="65000"/>
                  </a:schemeClr>
                </a:solidFill>
              </a:rPr>
              <a:t>JNI 2020 Mulhouse + Strasbourg</a:t>
            </a:r>
          </a:p>
          <a:p>
            <a:pPr lvl="1"/>
            <a:r>
              <a:rPr lang="fr-FR" dirty="0">
                <a:solidFill>
                  <a:schemeClr val="bg1">
                    <a:lumMod val="65000"/>
                  </a:schemeClr>
                </a:solidFill>
              </a:rPr>
              <a:t>AG 2020</a:t>
            </a:r>
          </a:p>
          <a:p>
            <a:pPr lvl="1"/>
            <a:r>
              <a:rPr lang="fr-FR" dirty="0">
                <a:solidFill>
                  <a:schemeClr val="bg1">
                    <a:lumMod val="65000"/>
                  </a:schemeClr>
                </a:solidFill>
              </a:rPr>
              <a:t>Nuit de l’orientation 11 janvier</a:t>
            </a:r>
          </a:p>
          <a:p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Demandes de subventions : 4L </a:t>
            </a:r>
            <a:r>
              <a:rPr lang="fr-FR" sz="2400" dirty="0" err="1">
                <a:solidFill>
                  <a:schemeClr val="bg1">
                    <a:lumMod val="65000"/>
                  </a:schemeClr>
                </a:solidFill>
              </a:rPr>
              <a:t>Trophy</a:t>
            </a:r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, Robot Cup Junior, Maker </a:t>
            </a:r>
            <a:r>
              <a:rPr lang="fr-FR" sz="2400" dirty="0" err="1">
                <a:solidFill>
                  <a:schemeClr val="bg1">
                    <a:lumMod val="65000"/>
                  </a:schemeClr>
                </a:solidFill>
              </a:rPr>
              <a:t>Fight</a:t>
            </a:r>
            <a:endParaRPr lang="fr-FR" sz="24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Bilan partenariat Junior Entreprise et actions à suivre</a:t>
            </a:r>
          </a:p>
          <a:p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Plaquette Entreprise et prospection</a:t>
            </a:r>
          </a:p>
          <a:p>
            <a:r>
              <a:rPr lang="fr-FR" sz="2900" dirty="0">
                <a:solidFill>
                  <a:srgbClr val="0070C0"/>
                </a:solidFill>
              </a:rPr>
              <a:t>Echanges publicitaires </a:t>
            </a:r>
            <a:r>
              <a:rPr lang="fr-FR" sz="2900" dirty="0" err="1">
                <a:solidFill>
                  <a:srgbClr val="0070C0"/>
                </a:solidFill>
              </a:rPr>
              <a:t>Jobsora</a:t>
            </a:r>
            <a:r>
              <a:rPr lang="fr-FR" sz="2900" dirty="0">
                <a:solidFill>
                  <a:srgbClr val="0070C0"/>
                </a:solidFill>
              </a:rPr>
              <a:t> et </a:t>
            </a:r>
            <a:r>
              <a:rPr lang="fr-FR" sz="2900" dirty="0" err="1">
                <a:solidFill>
                  <a:srgbClr val="0070C0"/>
                </a:solidFill>
              </a:rPr>
              <a:t>jooble</a:t>
            </a:r>
            <a:endParaRPr lang="fr-FR" sz="2900" dirty="0">
              <a:solidFill>
                <a:srgbClr val="0070C0"/>
              </a:solidFill>
            </a:endParaRPr>
          </a:p>
          <a:p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Bilan financier et des adhérents (Adhésion individuel à valider pour Insertion Répertoire National – Adhésion Chimie Mulhouse –Cotisation Tremplin)</a:t>
            </a:r>
          </a:p>
          <a:p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Calendrier des Newsletters</a:t>
            </a:r>
          </a:p>
          <a:p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Divers</a:t>
            </a:r>
          </a:p>
        </p:txBody>
      </p:sp>
    </p:spTree>
    <p:extLst>
      <p:ext uri="{BB962C8B-B14F-4D97-AF65-F5344CB8AC3E}">
        <p14:creationId xmlns:p14="http://schemas.microsoft.com/office/powerpoint/2010/main" val="20457023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8F818A-B47B-4FE0-B0B4-C6B833FB26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8816" y="365125"/>
            <a:ext cx="8634984" cy="682339"/>
          </a:xfrm>
        </p:spPr>
        <p:txBody>
          <a:bodyPr>
            <a:normAutofit/>
          </a:bodyPr>
          <a:lstStyle/>
          <a:p>
            <a:r>
              <a:rPr lang="fr-FR" sz="3600" dirty="0">
                <a:solidFill>
                  <a:srgbClr val="0070C0"/>
                </a:solidFill>
              </a:rPr>
              <a:t>Partenariat </a:t>
            </a:r>
            <a:r>
              <a:rPr lang="fr-FR" sz="3600" dirty="0" err="1">
                <a:solidFill>
                  <a:srgbClr val="0070C0"/>
                </a:solidFill>
              </a:rPr>
              <a:t>Jooble</a:t>
            </a:r>
            <a:r>
              <a:rPr lang="fr-FR" sz="3600" dirty="0">
                <a:solidFill>
                  <a:srgbClr val="0070C0"/>
                </a:solidFill>
              </a:rPr>
              <a:t> / </a:t>
            </a:r>
            <a:r>
              <a:rPr lang="fr-FR" sz="3600" dirty="0" err="1">
                <a:solidFill>
                  <a:srgbClr val="0070C0"/>
                </a:solidFill>
              </a:rPr>
              <a:t>Jobsora</a:t>
            </a:r>
            <a:endParaRPr lang="fr-FR" sz="3600" dirty="0">
              <a:solidFill>
                <a:srgbClr val="0070C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76BBDB3-CF62-460B-B362-31C27600B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3791" y="1970369"/>
            <a:ext cx="5117084" cy="1458631"/>
          </a:xfrm>
        </p:spPr>
        <p:txBody>
          <a:bodyPr/>
          <a:lstStyle/>
          <a:p>
            <a:r>
              <a:rPr lang="fr-FR" dirty="0"/>
              <a:t>Partenariat : échange de lien</a:t>
            </a:r>
          </a:p>
          <a:p>
            <a:pPr lvl="1"/>
            <a:r>
              <a:rPr lang="fr-FR" dirty="0"/>
              <a:t>Répondre à </a:t>
            </a:r>
            <a:r>
              <a:rPr lang="fr-FR" dirty="0" err="1"/>
              <a:t>Jobsora</a:t>
            </a:r>
            <a:endParaRPr lang="fr-FR" dirty="0"/>
          </a:p>
          <a:p>
            <a:pPr lvl="1"/>
            <a:r>
              <a:rPr lang="fr-FR" dirty="0"/>
              <a:t>Mettre à jour article</a:t>
            </a:r>
          </a:p>
        </p:txBody>
      </p:sp>
    </p:spTree>
    <p:extLst>
      <p:ext uri="{BB962C8B-B14F-4D97-AF65-F5344CB8AC3E}">
        <p14:creationId xmlns:p14="http://schemas.microsoft.com/office/powerpoint/2010/main" val="37878279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25700" y="365125"/>
            <a:ext cx="8928100" cy="885825"/>
          </a:xfrm>
        </p:spPr>
        <p:txBody>
          <a:bodyPr/>
          <a:lstStyle/>
          <a:p>
            <a:r>
              <a:rPr lang="fr-FR" dirty="0">
                <a:solidFill>
                  <a:srgbClr val="0070C0"/>
                </a:solidFill>
              </a:rPr>
              <a:t>	Ordre du jour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476375"/>
            <a:ext cx="10515600" cy="5016500"/>
          </a:xfrm>
        </p:spPr>
        <p:txBody>
          <a:bodyPr>
            <a:normAutofit fontScale="70000" lnSpcReduction="20000"/>
          </a:bodyPr>
          <a:lstStyle/>
          <a:p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Approbation du P.V. du CA 20 sept 2019</a:t>
            </a:r>
          </a:p>
          <a:p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Suivi des actions </a:t>
            </a:r>
          </a:p>
          <a:p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Calendrier des dates (CA, AG, IESF, PMIS …)</a:t>
            </a:r>
          </a:p>
          <a:p>
            <a:pPr lvl="1"/>
            <a:r>
              <a:rPr lang="fr-FR" dirty="0" err="1">
                <a:solidFill>
                  <a:schemeClr val="bg1">
                    <a:lumMod val="65000"/>
                  </a:schemeClr>
                </a:solidFill>
              </a:rPr>
              <a:t>Afterwork</a:t>
            </a:r>
            <a:r>
              <a:rPr lang="fr-FR" dirty="0">
                <a:solidFill>
                  <a:schemeClr val="bg1">
                    <a:lumMod val="65000"/>
                  </a:schemeClr>
                </a:solidFill>
              </a:rPr>
              <a:t> Intelligence Collective</a:t>
            </a:r>
          </a:p>
          <a:p>
            <a:pPr lvl="1"/>
            <a:r>
              <a:rPr lang="fr-FR" dirty="0">
                <a:solidFill>
                  <a:schemeClr val="bg1">
                    <a:lumMod val="65000"/>
                  </a:schemeClr>
                </a:solidFill>
              </a:rPr>
              <a:t>Congrès de Lyon</a:t>
            </a:r>
          </a:p>
          <a:p>
            <a:pPr lvl="1"/>
            <a:r>
              <a:rPr lang="fr-FR" dirty="0">
                <a:solidFill>
                  <a:schemeClr val="bg1">
                    <a:lumMod val="65000"/>
                  </a:schemeClr>
                </a:solidFill>
              </a:rPr>
              <a:t>Repas convivial de Novembre</a:t>
            </a:r>
          </a:p>
          <a:p>
            <a:pPr lvl="1"/>
            <a:r>
              <a:rPr lang="fr-FR" dirty="0">
                <a:solidFill>
                  <a:schemeClr val="bg1">
                    <a:lumMod val="65000"/>
                  </a:schemeClr>
                </a:solidFill>
              </a:rPr>
              <a:t>JNI 2020 Mulhouse + Strasbourg</a:t>
            </a:r>
          </a:p>
          <a:p>
            <a:pPr lvl="1"/>
            <a:r>
              <a:rPr lang="fr-FR" dirty="0">
                <a:solidFill>
                  <a:schemeClr val="bg1">
                    <a:lumMod val="65000"/>
                  </a:schemeClr>
                </a:solidFill>
              </a:rPr>
              <a:t>AG 2020</a:t>
            </a:r>
          </a:p>
          <a:p>
            <a:pPr lvl="1"/>
            <a:r>
              <a:rPr lang="fr-FR" dirty="0">
                <a:solidFill>
                  <a:schemeClr val="bg1">
                    <a:lumMod val="65000"/>
                  </a:schemeClr>
                </a:solidFill>
              </a:rPr>
              <a:t>Nuit de l’orientation 11 janvier</a:t>
            </a:r>
          </a:p>
          <a:p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Demandes de subventions : 4L </a:t>
            </a:r>
            <a:r>
              <a:rPr lang="fr-FR" sz="2400" dirty="0" err="1">
                <a:solidFill>
                  <a:schemeClr val="bg1">
                    <a:lumMod val="65000"/>
                  </a:schemeClr>
                </a:solidFill>
              </a:rPr>
              <a:t>Trophy</a:t>
            </a:r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, Robot Cup Junior, Maker </a:t>
            </a:r>
            <a:r>
              <a:rPr lang="fr-FR" sz="2400" dirty="0" err="1">
                <a:solidFill>
                  <a:schemeClr val="bg1">
                    <a:lumMod val="65000"/>
                  </a:schemeClr>
                </a:solidFill>
              </a:rPr>
              <a:t>Fight</a:t>
            </a:r>
            <a:endParaRPr lang="fr-FR" sz="24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Bilan partenariat Junior Entreprise et actions à suivre</a:t>
            </a:r>
          </a:p>
          <a:p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Plaquette Entreprise et prospection</a:t>
            </a:r>
          </a:p>
          <a:p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Echanges publicitaires </a:t>
            </a:r>
            <a:r>
              <a:rPr lang="fr-FR" sz="2400" dirty="0" err="1">
                <a:solidFill>
                  <a:schemeClr val="bg1">
                    <a:lumMod val="65000"/>
                  </a:schemeClr>
                </a:solidFill>
              </a:rPr>
              <a:t>Jobsora</a:t>
            </a:r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 et </a:t>
            </a:r>
            <a:r>
              <a:rPr lang="fr-FR" sz="2400" dirty="0" err="1">
                <a:solidFill>
                  <a:schemeClr val="bg1">
                    <a:lumMod val="65000"/>
                  </a:schemeClr>
                </a:solidFill>
              </a:rPr>
              <a:t>jooble</a:t>
            </a:r>
            <a:endParaRPr lang="fr-FR" sz="24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2900" dirty="0">
                <a:solidFill>
                  <a:srgbClr val="0070C0"/>
                </a:solidFill>
              </a:rPr>
              <a:t>Bilan financier et des adhérents </a:t>
            </a:r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(Adhésion individuel à valider pour Insertion Répertoire National – Adhésion Chimie Mulhouse –Cotisation Tremplin)</a:t>
            </a:r>
          </a:p>
          <a:p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Calendrier des Newsletters</a:t>
            </a:r>
          </a:p>
          <a:p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Divers</a:t>
            </a:r>
          </a:p>
        </p:txBody>
      </p:sp>
    </p:spTree>
    <p:extLst>
      <p:ext uri="{BB962C8B-B14F-4D97-AF65-F5344CB8AC3E}">
        <p14:creationId xmlns:p14="http://schemas.microsoft.com/office/powerpoint/2010/main" val="15685774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6636AF7-F899-43A0-BC8F-AD61E7E8B5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fr-FR" dirty="0"/>
          </a:p>
          <a:p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5D9D6A5-8B9D-4397-AA8E-071C1094D494}"/>
              </a:ext>
            </a:extLst>
          </p:cNvPr>
          <p:cNvSpPr/>
          <p:nvPr/>
        </p:nvSpPr>
        <p:spPr>
          <a:xfrm>
            <a:off x="9838535" y="6348968"/>
            <a:ext cx="24085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CA ARISAL 20 sept 2019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E10119CE-5AF1-491F-9D3F-29C1A459390B}"/>
              </a:ext>
            </a:extLst>
          </p:cNvPr>
          <p:cNvSpPr txBox="1">
            <a:spLocks/>
          </p:cNvSpPr>
          <p:nvPr/>
        </p:nvSpPr>
        <p:spPr>
          <a:xfrm>
            <a:off x="3060700" y="365125"/>
            <a:ext cx="8293100" cy="885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rgbClr val="0070C0"/>
                </a:solidFill>
              </a:rPr>
              <a:t>Cotisations</a:t>
            </a:r>
          </a:p>
        </p:txBody>
      </p:sp>
    </p:spTree>
    <p:extLst>
      <p:ext uri="{BB962C8B-B14F-4D97-AF65-F5344CB8AC3E}">
        <p14:creationId xmlns:p14="http://schemas.microsoft.com/office/powerpoint/2010/main" val="85871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25700" y="365125"/>
            <a:ext cx="8928100" cy="885825"/>
          </a:xfrm>
        </p:spPr>
        <p:txBody>
          <a:bodyPr/>
          <a:lstStyle/>
          <a:p>
            <a:r>
              <a:rPr lang="fr-FR" dirty="0">
                <a:solidFill>
                  <a:srgbClr val="0070C0"/>
                </a:solidFill>
              </a:rPr>
              <a:t>	Ordre du jour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476375"/>
            <a:ext cx="10515600" cy="5016500"/>
          </a:xfrm>
        </p:spPr>
        <p:txBody>
          <a:bodyPr>
            <a:normAutofit fontScale="70000" lnSpcReduction="20000"/>
          </a:bodyPr>
          <a:lstStyle/>
          <a:p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Approbation du P.V. du CA 20 sept 2019</a:t>
            </a:r>
          </a:p>
          <a:p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Suivi des actions </a:t>
            </a:r>
          </a:p>
          <a:p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Calendrier des dates (CA, AG, IESF, PMIS …)</a:t>
            </a:r>
          </a:p>
          <a:p>
            <a:pPr lvl="1"/>
            <a:r>
              <a:rPr lang="fr-FR" dirty="0" err="1">
                <a:solidFill>
                  <a:schemeClr val="bg1">
                    <a:lumMod val="65000"/>
                  </a:schemeClr>
                </a:solidFill>
              </a:rPr>
              <a:t>Afterwork</a:t>
            </a:r>
            <a:r>
              <a:rPr lang="fr-FR" dirty="0">
                <a:solidFill>
                  <a:schemeClr val="bg1">
                    <a:lumMod val="65000"/>
                  </a:schemeClr>
                </a:solidFill>
              </a:rPr>
              <a:t> Intelligence Collective</a:t>
            </a:r>
          </a:p>
          <a:p>
            <a:pPr lvl="1"/>
            <a:r>
              <a:rPr lang="fr-FR" dirty="0">
                <a:solidFill>
                  <a:schemeClr val="bg1">
                    <a:lumMod val="65000"/>
                  </a:schemeClr>
                </a:solidFill>
              </a:rPr>
              <a:t>Congrès de Lyon</a:t>
            </a:r>
          </a:p>
          <a:p>
            <a:pPr lvl="1"/>
            <a:r>
              <a:rPr lang="fr-FR" dirty="0">
                <a:solidFill>
                  <a:schemeClr val="bg1">
                    <a:lumMod val="65000"/>
                  </a:schemeClr>
                </a:solidFill>
              </a:rPr>
              <a:t>Repas convivial de Novembre</a:t>
            </a:r>
          </a:p>
          <a:p>
            <a:pPr lvl="1"/>
            <a:r>
              <a:rPr lang="fr-FR" dirty="0">
                <a:solidFill>
                  <a:schemeClr val="bg1">
                    <a:lumMod val="65000"/>
                  </a:schemeClr>
                </a:solidFill>
              </a:rPr>
              <a:t>JNI 2020 Mulhouse + Strasbourg</a:t>
            </a:r>
          </a:p>
          <a:p>
            <a:pPr lvl="1"/>
            <a:r>
              <a:rPr lang="fr-FR" dirty="0">
                <a:solidFill>
                  <a:schemeClr val="bg1">
                    <a:lumMod val="65000"/>
                  </a:schemeClr>
                </a:solidFill>
              </a:rPr>
              <a:t>AG 2020</a:t>
            </a:r>
          </a:p>
          <a:p>
            <a:pPr lvl="1"/>
            <a:r>
              <a:rPr lang="fr-FR" dirty="0">
                <a:solidFill>
                  <a:schemeClr val="bg1">
                    <a:lumMod val="65000"/>
                  </a:schemeClr>
                </a:solidFill>
              </a:rPr>
              <a:t>Nuit de l’orientation 11 janvier</a:t>
            </a:r>
          </a:p>
          <a:p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Demandes de subventions : 4L </a:t>
            </a:r>
            <a:r>
              <a:rPr lang="fr-FR" sz="2400" dirty="0" err="1">
                <a:solidFill>
                  <a:schemeClr val="bg1">
                    <a:lumMod val="65000"/>
                  </a:schemeClr>
                </a:solidFill>
              </a:rPr>
              <a:t>Trophy</a:t>
            </a:r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, Robot Cup Junior, Maker </a:t>
            </a:r>
            <a:r>
              <a:rPr lang="fr-FR" sz="2400" dirty="0" err="1">
                <a:solidFill>
                  <a:schemeClr val="bg1">
                    <a:lumMod val="65000"/>
                  </a:schemeClr>
                </a:solidFill>
              </a:rPr>
              <a:t>Fight</a:t>
            </a:r>
            <a:endParaRPr lang="fr-FR" sz="24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Bilan partenariat Junior Entreprise et actions à suivre</a:t>
            </a:r>
          </a:p>
          <a:p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Plaquette Entreprise et prospection</a:t>
            </a:r>
          </a:p>
          <a:p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Echanges publicitaires </a:t>
            </a:r>
            <a:r>
              <a:rPr lang="fr-FR" sz="2400" dirty="0" err="1">
                <a:solidFill>
                  <a:schemeClr val="bg1">
                    <a:lumMod val="65000"/>
                  </a:schemeClr>
                </a:solidFill>
              </a:rPr>
              <a:t>Jobsora</a:t>
            </a:r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 et </a:t>
            </a:r>
            <a:r>
              <a:rPr lang="fr-FR" sz="2400" dirty="0" err="1">
                <a:solidFill>
                  <a:schemeClr val="bg1">
                    <a:lumMod val="65000"/>
                  </a:schemeClr>
                </a:solidFill>
              </a:rPr>
              <a:t>jooble</a:t>
            </a:r>
            <a:endParaRPr lang="fr-FR" sz="24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Bilan financier et des adhérents (Adhésion individuel à valider pour Insertion Répertoire National – Adhésion Chimie Mulhouse –Cotisation Tremplin)</a:t>
            </a:r>
          </a:p>
          <a:p>
            <a:r>
              <a:rPr lang="fr-FR" sz="2900" dirty="0">
                <a:solidFill>
                  <a:srgbClr val="0070C0"/>
                </a:solidFill>
              </a:rPr>
              <a:t>Calendrier des Newsletters</a:t>
            </a:r>
          </a:p>
          <a:p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Divers</a:t>
            </a:r>
          </a:p>
        </p:txBody>
      </p:sp>
    </p:spTree>
    <p:extLst>
      <p:ext uri="{BB962C8B-B14F-4D97-AF65-F5344CB8AC3E}">
        <p14:creationId xmlns:p14="http://schemas.microsoft.com/office/powerpoint/2010/main" val="29129412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3D9C650-B1E3-4042-BD1C-B855CD3BE3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  <a:p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715BE167-B16A-49D1-9B00-53C653C30069}"/>
              </a:ext>
            </a:extLst>
          </p:cNvPr>
          <p:cNvSpPr txBox="1">
            <a:spLocks/>
          </p:cNvSpPr>
          <p:nvPr/>
        </p:nvSpPr>
        <p:spPr>
          <a:xfrm>
            <a:off x="3060700" y="365125"/>
            <a:ext cx="8293100" cy="885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rgbClr val="0070C0"/>
                </a:solidFill>
              </a:rPr>
              <a:t>Calendrier des newsletter</a:t>
            </a:r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0042A75D-568F-42EE-A426-C87970416007}"/>
              </a:ext>
            </a:extLst>
          </p:cNvPr>
          <p:cNvSpPr txBox="1">
            <a:spLocks/>
          </p:cNvSpPr>
          <p:nvPr/>
        </p:nvSpPr>
        <p:spPr>
          <a:xfrm>
            <a:off x="338077" y="1459858"/>
            <a:ext cx="11515846" cy="4811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  <a:p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257193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25700" y="365125"/>
            <a:ext cx="8928100" cy="885825"/>
          </a:xfrm>
        </p:spPr>
        <p:txBody>
          <a:bodyPr/>
          <a:lstStyle/>
          <a:p>
            <a:r>
              <a:rPr lang="fr-FR" dirty="0">
                <a:solidFill>
                  <a:srgbClr val="0070C0"/>
                </a:solidFill>
              </a:rPr>
              <a:t>	Ordre du jour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476375"/>
            <a:ext cx="10515600" cy="5016500"/>
          </a:xfrm>
        </p:spPr>
        <p:txBody>
          <a:bodyPr>
            <a:normAutofit fontScale="62500" lnSpcReduction="20000"/>
          </a:bodyPr>
          <a:lstStyle/>
          <a:p>
            <a:r>
              <a:rPr lang="fr-FR" dirty="0"/>
              <a:t>Approbation du P.V. du CA 20 sept 2019</a:t>
            </a:r>
          </a:p>
          <a:p>
            <a:r>
              <a:rPr lang="fr-FR" dirty="0"/>
              <a:t>Suivi des actions </a:t>
            </a:r>
          </a:p>
          <a:p>
            <a:r>
              <a:rPr lang="fr-FR" dirty="0"/>
              <a:t>Calendrier des dates (CA, AG, IESF, PMIS …)</a:t>
            </a:r>
          </a:p>
          <a:p>
            <a:pPr lvl="1"/>
            <a:r>
              <a:rPr lang="fr-FR" dirty="0" err="1"/>
              <a:t>Afterwork</a:t>
            </a:r>
            <a:r>
              <a:rPr lang="fr-FR" dirty="0"/>
              <a:t> Intelligence Collective</a:t>
            </a:r>
          </a:p>
          <a:p>
            <a:pPr lvl="1"/>
            <a:r>
              <a:rPr lang="fr-FR" dirty="0"/>
              <a:t>Congrès de Lyon</a:t>
            </a:r>
          </a:p>
          <a:p>
            <a:pPr lvl="1"/>
            <a:r>
              <a:rPr lang="fr-FR" dirty="0"/>
              <a:t>Repas convivial de Novembre</a:t>
            </a:r>
          </a:p>
          <a:p>
            <a:pPr lvl="1"/>
            <a:r>
              <a:rPr lang="fr-FR" dirty="0"/>
              <a:t>JNI 2020 Mulhouse + Strasbourg</a:t>
            </a:r>
          </a:p>
          <a:p>
            <a:pPr lvl="1"/>
            <a:r>
              <a:rPr lang="fr-FR" dirty="0"/>
              <a:t>AG 2020</a:t>
            </a:r>
          </a:p>
          <a:p>
            <a:pPr lvl="1"/>
            <a:r>
              <a:rPr lang="fr-FR" dirty="0"/>
              <a:t>Nuit de l’orientation 11 janvier</a:t>
            </a:r>
          </a:p>
          <a:p>
            <a:r>
              <a:rPr lang="fr-FR" dirty="0"/>
              <a:t>Demandes de subventions : 4L </a:t>
            </a:r>
            <a:r>
              <a:rPr lang="fr-FR" dirty="0" err="1"/>
              <a:t>Trophy</a:t>
            </a:r>
            <a:r>
              <a:rPr lang="fr-FR" dirty="0"/>
              <a:t>, Robot Cup Junior, Maker </a:t>
            </a:r>
            <a:r>
              <a:rPr lang="fr-FR" dirty="0" err="1"/>
              <a:t>Fight</a:t>
            </a:r>
            <a:endParaRPr lang="fr-FR" dirty="0"/>
          </a:p>
          <a:p>
            <a:r>
              <a:rPr lang="fr-FR" dirty="0"/>
              <a:t>Bilan partenariat Junior Entreprise et actions à suivre</a:t>
            </a:r>
          </a:p>
          <a:p>
            <a:r>
              <a:rPr lang="fr-FR" dirty="0"/>
              <a:t>Plaquette Entreprise et prospection</a:t>
            </a:r>
          </a:p>
          <a:p>
            <a:r>
              <a:rPr lang="fr-FR" dirty="0"/>
              <a:t>Echanges publicitaires </a:t>
            </a:r>
            <a:r>
              <a:rPr lang="fr-FR" dirty="0" err="1"/>
              <a:t>Jobsora</a:t>
            </a:r>
            <a:r>
              <a:rPr lang="fr-FR" dirty="0"/>
              <a:t> et </a:t>
            </a:r>
            <a:r>
              <a:rPr lang="fr-FR" dirty="0" err="1"/>
              <a:t>jooble</a:t>
            </a:r>
            <a:endParaRPr lang="fr-FR" dirty="0"/>
          </a:p>
          <a:p>
            <a:r>
              <a:rPr lang="fr-FR" dirty="0"/>
              <a:t>Bilan financier et des adhérents (Adhésion individuel à valider pour Insertion Répertoire National – Adhésion Chimie Mulhouse –Cotisation Tremplin)</a:t>
            </a:r>
          </a:p>
          <a:p>
            <a:r>
              <a:rPr lang="fr-FR" dirty="0"/>
              <a:t>Calendrier des Newsletters</a:t>
            </a:r>
          </a:p>
          <a:p>
            <a:r>
              <a:rPr lang="fr-FR" dirty="0"/>
              <a:t>Divers</a:t>
            </a:r>
          </a:p>
        </p:txBody>
      </p:sp>
    </p:spTree>
    <p:extLst>
      <p:ext uri="{BB962C8B-B14F-4D97-AF65-F5344CB8AC3E}">
        <p14:creationId xmlns:p14="http://schemas.microsoft.com/office/powerpoint/2010/main" val="32549505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40C4BC-177D-42BE-BB59-DD3C85B34F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0" y="365125"/>
            <a:ext cx="8305800" cy="634619"/>
          </a:xfrm>
        </p:spPr>
        <p:txBody>
          <a:bodyPr>
            <a:normAutofit/>
          </a:bodyPr>
          <a:lstStyle/>
          <a:p>
            <a:r>
              <a:rPr lang="fr-FR" sz="3600" dirty="0">
                <a:solidFill>
                  <a:srgbClr val="0070C0"/>
                </a:solidFill>
              </a:rPr>
              <a:t>PMIS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402466D-EEC4-4ACF-950B-7450C8F350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2676" y="1381191"/>
            <a:ext cx="4386730" cy="2168775"/>
          </a:xfrm>
        </p:spPr>
        <p:txBody>
          <a:bodyPr>
            <a:normAutofit fontScale="62500" lnSpcReduction="20000"/>
          </a:bodyPr>
          <a:lstStyle/>
          <a:p>
            <a:r>
              <a:rPr lang="fr-FR" sz="2400" dirty="0">
                <a:solidFill>
                  <a:srgbClr val="FF0000"/>
                </a:solidFill>
              </a:rPr>
              <a:t>Elles bougent  - 21 novembre 2019</a:t>
            </a:r>
          </a:p>
          <a:p>
            <a:endParaRPr lang="fr-FR" sz="2400" dirty="0"/>
          </a:p>
          <a:p>
            <a:r>
              <a:rPr lang="fr-FR" sz="2400" dirty="0"/>
              <a:t>Prise de contact pour collaboration ? (report 2020 – manque de temps cette année)</a:t>
            </a:r>
          </a:p>
          <a:p>
            <a:endParaRPr lang="fr-FR" sz="2400" dirty="0"/>
          </a:p>
          <a:p>
            <a:r>
              <a:rPr lang="fr-FR" sz="2400" dirty="0"/>
              <a:t>Chaque membre de l’ARISAL peut s’inscrire individuellement pour participer à l’action, mais nous n’aurons pas le temps de créer des interactions plus abouties.</a:t>
            </a:r>
          </a:p>
          <a:p>
            <a:endParaRPr lang="fr-FR" sz="2400" dirty="0"/>
          </a:p>
          <a:p>
            <a:pPr marL="0" indent="0">
              <a:buNone/>
            </a:pPr>
            <a:endParaRPr lang="fr-FR" sz="2400" dirty="0"/>
          </a:p>
          <a:p>
            <a:endParaRPr lang="fr-FR" dirty="0"/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C4A98DC3-9507-42D6-BE3A-976F493CE86E}"/>
              </a:ext>
            </a:extLst>
          </p:cNvPr>
          <p:cNvSpPr txBox="1">
            <a:spLocks/>
          </p:cNvSpPr>
          <p:nvPr/>
        </p:nvSpPr>
        <p:spPr>
          <a:xfrm>
            <a:off x="191993" y="3931413"/>
            <a:ext cx="4467413" cy="2786887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b="1" dirty="0"/>
              <a:t>Autres actions PMIS</a:t>
            </a:r>
          </a:p>
          <a:p>
            <a:pPr lvl="1"/>
            <a:r>
              <a:rPr lang="fr-FR" sz="2000" dirty="0"/>
              <a:t>Roma, Rémi, Thierry : courrier aux établissements </a:t>
            </a:r>
          </a:p>
          <a:p>
            <a:pPr lvl="1"/>
            <a:r>
              <a:rPr lang="fr-FR" sz="2000" dirty="0"/>
              <a:t>Carine accepte le rôle de </a:t>
            </a:r>
            <a:r>
              <a:rPr lang="fr-FR" sz="2000" dirty="0" err="1"/>
              <a:t>resp</a:t>
            </a:r>
            <a:r>
              <a:rPr lang="fr-FR" sz="2000" dirty="0"/>
              <a:t> PMIS, et de contact privilégié avec IESF Paris. Elle reprendra des actions début 2020. </a:t>
            </a:r>
          </a:p>
          <a:p>
            <a:pPr lvl="1"/>
            <a:r>
              <a:rPr lang="fr-FR" sz="2000" dirty="0"/>
              <a:t>Le suivi opérationnel est toujours piloté par Roma. Pensez à lui envoyer régulièrement les informations sur vos interventions.</a:t>
            </a:r>
          </a:p>
          <a:p>
            <a:pPr lvl="1"/>
            <a:endParaRPr lang="fr-FR" sz="2000" dirty="0"/>
          </a:p>
          <a:p>
            <a:r>
              <a:rPr lang="fr-FR" sz="2400" b="1" dirty="0"/>
              <a:t>Docs :</a:t>
            </a:r>
          </a:p>
          <a:p>
            <a:pPr lvl="1"/>
            <a:r>
              <a:rPr lang="fr-FR" sz="2000" dirty="0"/>
              <a:t>Des enquêtes IESF (papier) sont disponibles au secrétariat pour être distribuées (pas aux élèves, mais aux proviseurs, professeurs, ou autres contacts)</a:t>
            </a:r>
          </a:p>
          <a:p>
            <a:pPr lvl="1"/>
            <a:r>
              <a:rPr lang="fr-FR" sz="2000" dirty="0"/>
              <a:t>La documentation PMIS est commandée et devrait aussi arriver prochainement au secrétariat</a:t>
            </a:r>
          </a:p>
        </p:txBody>
      </p:sp>
    </p:spTree>
    <p:extLst>
      <p:ext uri="{BB962C8B-B14F-4D97-AF65-F5344CB8AC3E}">
        <p14:creationId xmlns:p14="http://schemas.microsoft.com/office/powerpoint/2010/main" val="8205102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6636AF7-F899-43A0-BC8F-AD61E7E8B5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E10119CE-5AF1-491F-9D3F-29C1A459390B}"/>
              </a:ext>
            </a:extLst>
          </p:cNvPr>
          <p:cNvSpPr txBox="1">
            <a:spLocks/>
          </p:cNvSpPr>
          <p:nvPr/>
        </p:nvSpPr>
        <p:spPr>
          <a:xfrm>
            <a:off x="3060700" y="365125"/>
            <a:ext cx="8293100" cy="885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rgbClr val="0070C0"/>
                </a:solidFill>
              </a:rPr>
              <a:t>Divers</a:t>
            </a:r>
          </a:p>
        </p:txBody>
      </p:sp>
    </p:spTree>
    <p:extLst>
      <p:ext uri="{BB962C8B-B14F-4D97-AF65-F5344CB8AC3E}">
        <p14:creationId xmlns:p14="http://schemas.microsoft.com/office/powerpoint/2010/main" val="5606996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>
            <a:extLst>
              <a:ext uri="{FF2B5EF4-FFF2-40B4-BE49-F238E27FC236}">
                <a16:creationId xmlns:a16="http://schemas.microsoft.com/office/drawing/2014/main" id="{E10119CE-5AF1-491F-9D3F-29C1A459390B}"/>
              </a:ext>
            </a:extLst>
          </p:cNvPr>
          <p:cNvSpPr txBox="1">
            <a:spLocks/>
          </p:cNvSpPr>
          <p:nvPr/>
        </p:nvSpPr>
        <p:spPr>
          <a:xfrm>
            <a:off x="3060700" y="365125"/>
            <a:ext cx="8293100" cy="885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rgbClr val="0070C0"/>
                </a:solidFill>
              </a:rPr>
              <a:t>Résumé actions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348A0BF-4430-4BBD-BD3D-24F67B9B74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98320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B7E887BC-075E-4AE3-99C1-896CA243E12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" y="139700"/>
            <a:ext cx="2222500" cy="1111250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E10119CE-5AF1-491F-9D3F-29C1A459390B}"/>
              </a:ext>
            </a:extLst>
          </p:cNvPr>
          <p:cNvSpPr txBox="1">
            <a:spLocks/>
          </p:cNvSpPr>
          <p:nvPr/>
        </p:nvSpPr>
        <p:spPr>
          <a:xfrm>
            <a:off x="3060700" y="365125"/>
            <a:ext cx="8293100" cy="885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rgbClr val="0070C0"/>
                </a:solidFill>
              </a:rPr>
              <a:t>Résumé actions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E21D46E-87CE-4F12-96CC-2CB18D3661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3495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3D9C650-B1E3-4042-BD1C-B855CD3BE3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0669" y="1566862"/>
            <a:ext cx="10515600" cy="4926013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fr-FR" dirty="0" err="1"/>
              <a:t>Afterwork</a:t>
            </a:r>
            <a:r>
              <a:rPr lang="fr-FR" dirty="0"/>
              <a:t> de juin 2019 : vérifier nombre d’inscrits, transférer vers MailChimp (MLHJ) - FAIT</a:t>
            </a:r>
          </a:p>
          <a:p>
            <a:pPr lvl="0"/>
            <a:r>
              <a:rPr lang="fr-FR" dirty="0"/>
              <a:t>Forum Alsace Tech : trouver des intervenants pour notre stand – MCC ? Sinon personne ? A continuer ?</a:t>
            </a:r>
          </a:p>
          <a:p>
            <a:pPr lvl="0"/>
            <a:r>
              <a:rPr lang="fr-FR" dirty="0"/>
              <a:t>Proposer une date d’</a:t>
            </a:r>
            <a:r>
              <a:rPr lang="fr-FR" dirty="0" err="1"/>
              <a:t>afterwork</a:t>
            </a:r>
            <a:r>
              <a:rPr lang="fr-FR" dirty="0"/>
              <a:t> pour sujet développement durable (MLHJ) – reporter JNI</a:t>
            </a:r>
          </a:p>
          <a:p>
            <a:pPr lvl="0"/>
            <a:r>
              <a:rPr lang="fr-FR" dirty="0"/>
              <a:t>Pour repas convivial : trouver un animateur – étudier budget – OK - Bernard </a:t>
            </a:r>
            <a:r>
              <a:rPr lang="fr-FR" dirty="0" err="1"/>
              <a:t>Mawhin</a:t>
            </a:r>
            <a:r>
              <a:rPr lang="fr-FR" dirty="0"/>
              <a:t> – Faire import dans </a:t>
            </a:r>
            <a:r>
              <a:rPr lang="fr-FR" dirty="0" err="1"/>
              <a:t>mailchimp</a:t>
            </a:r>
            <a:endParaRPr lang="fr-FR" dirty="0"/>
          </a:p>
          <a:p>
            <a:pPr lvl="0"/>
            <a:r>
              <a:rPr lang="fr-FR" dirty="0"/>
              <a:t>Mettre à jour liste des présidents de groupements (Roma / Sylvain) – fait au fur et à mesure, par opportunité. Action </a:t>
            </a:r>
            <a:r>
              <a:rPr lang="fr-FR" dirty="0" err="1"/>
              <a:t>eventuelle</a:t>
            </a:r>
            <a:r>
              <a:rPr lang="fr-FR" dirty="0"/>
              <a:t> de recherche plus active à mener.</a:t>
            </a:r>
          </a:p>
          <a:p>
            <a:pPr lvl="0"/>
            <a:r>
              <a:rPr lang="fr-FR" dirty="0"/>
              <a:t>Trouver un interlocuteur entreprise pour interview site internet – ok (voir PSI)</a:t>
            </a:r>
          </a:p>
          <a:p>
            <a:pPr lvl="0"/>
            <a:r>
              <a:rPr lang="fr-FR" dirty="0" err="1"/>
              <a:t>Jooble</a:t>
            </a:r>
            <a:r>
              <a:rPr lang="fr-FR" dirty="0"/>
              <a:t> : envoyer bannière + faire un article – FAIT - voir </a:t>
            </a:r>
            <a:r>
              <a:rPr lang="fr-FR" dirty="0" err="1"/>
              <a:t>Jobsora</a:t>
            </a:r>
            <a:r>
              <a:rPr lang="fr-FR" dirty="0"/>
              <a:t> idem</a:t>
            </a:r>
          </a:p>
          <a:p>
            <a:pPr lvl="0"/>
            <a:r>
              <a:rPr lang="fr-FR" dirty="0"/>
              <a:t>Elles bougent : prise de contact pour collaboration – voir MCC</a:t>
            </a:r>
          </a:p>
          <a:p>
            <a:pPr lvl="0"/>
            <a:r>
              <a:rPr lang="fr-FR" dirty="0"/>
              <a:t>Courrier aux établissements pour accompagner plaquette PMIS : Roma, Rémi, Thierry – Pertinence des courriers : non. Mission gérée par Thierry- MCC</a:t>
            </a:r>
          </a:p>
          <a:p>
            <a:pPr lvl="0"/>
            <a:r>
              <a:rPr lang="fr-FR" dirty="0"/>
              <a:t>Prévoir mailing pour repas convivial - FAIT</a:t>
            </a:r>
          </a:p>
          <a:p>
            <a:pPr lvl="0"/>
            <a:r>
              <a:rPr lang="fr-FR" dirty="0"/>
              <a:t>Contact des bénévoles IESF national (4 noms reçus suite à enquête nationale – MCC) </a:t>
            </a:r>
          </a:p>
          <a:p>
            <a:pPr lvl="0"/>
            <a:r>
              <a:rPr lang="fr-FR" dirty="0"/>
              <a:t>Nouveau schéma des cotisations asso locales / IESF (reporté – voir MCC)</a:t>
            </a:r>
          </a:p>
          <a:p>
            <a:r>
              <a:rPr lang="fr-FR" dirty="0"/>
              <a:t>RGPD site internet (</a:t>
            </a:r>
            <a:r>
              <a:rPr lang="fr-FR" dirty="0" err="1"/>
              <a:t>tjs</a:t>
            </a:r>
            <a:r>
              <a:rPr lang="fr-FR" dirty="0"/>
              <a:t> à faire) : A faire</a:t>
            </a:r>
          </a:p>
          <a:p>
            <a:pPr lvl="0"/>
            <a:r>
              <a:rPr lang="fr-FR" dirty="0"/>
              <a:t>Ecrire un courrier à la Région, au MEDEF et à la CCI pour vérifier si leur logo peut être apposé sur la plaquette comme partenaires. (CP + MCC, JB …) : A faire</a:t>
            </a:r>
          </a:p>
          <a:p>
            <a:pPr lvl="0"/>
            <a:r>
              <a:rPr lang="fr-FR" dirty="0"/>
              <a:t>Mettre en ligne convention IESF : A faire</a:t>
            </a:r>
          </a:p>
          <a:p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715BE167-B16A-49D1-9B00-53C653C30069}"/>
              </a:ext>
            </a:extLst>
          </p:cNvPr>
          <p:cNvSpPr txBox="1">
            <a:spLocks/>
          </p:cNvSpPr>
          <p:nvPr/>
        </p:nvSpPr>
        <p:spPr>
          <a:xfrm>
            <a:off x="3060700" y="365125"/>
            <a:ext cx="8293100" cy="885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rgbClr val="0070C0"/>
                </a:solidFill>
              </a:rPr>
              <a:t>Suivi des actions (CR CA sept 2019)</a:t>
            </a:r>
          </a:p>
        </p:txBody>
      </p:sp>
    </p:spTree>
    <p:extLst>
      <p:ext uri="{BB962C8B-B14F-4D97-AF65-F5344CB8AC3E}">
        <p14:creationId xmlns:p14="http://schemas.microsoft.com/office/powerpoint/2010/main" val="2569832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3D9C650-B1E3-4042-BD1C-B855CD3BE3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0950"/>
            <a:ext cx="10515600" cy="4970556"/>
          </a:xfrm>
        </p:spPr>
        <p:txBody>
          <a:bodyPr>
            <a:normAutofit fontScale="55000" lnSpcReduction="20000"/>
          </a:bodyPr>
          <a:lstStyle/>
          <a:p>
            <a:pPr marL="0" lvl="0" indent="0">
              <a:buNone/>
            </a:pPr>
            <a:r>
              <a:rPr lang="fr-FR" dirty="0">
                <a:solidFill>
                  <a:srgbClr val="0070C0"/>
                </a:solidFill>
              </a:rPr>
              <a:t>CONGRES DE LYON</a:t>
            </a:r>
          </a:p>
          <a:p>
            <a:pPr lvl="0"/>
            <a:r>
              <a:rPr lang="fr-FR" dirty="0"/>
              <a:t>MCC + N. </a:t>
            </a:r>
            <a:r>
              <a:rPr lang="fr-FR" dirty="0" err="1"/>
              <a:t>Bomo</a:t>
            </a:r>
            <a:endParaRPr lang="fr-FR" dirty="0"/>
          </a:p>
          <a:p>
            <a:pPr lvl="0"/>
            <a:r>
              <a:rPr lang="fr-FR" dirty="0"/>
              <a:t>Mettre en ligne les CR (?) – CR à diffuser au CA</a:t>
            </a:r>
          </a:p>
          <a:p>
            <a:pPr lvl="0"/>
            <a:r>
              <a:rPr lang="fr-FR" dirty="0"/>
              <a:t>Faire remonter nos infos à Alexandra – notamment l‘international - </a:t>
            </a:r>
          </a:p>
          <a:p>
            <a:endParaRPr lang="fr-FR" dirty="0"/>
          </a:p>
          <a:p>
            <a:pPr marL="0" indent="0">
              <a:lnSpc>
                <a:spcPct val="100000"/>
              </a:lnSpc>
              <a:buNone/>
            </a:pPr>
            <a:r>
              <a:rPr lang="fr-FR" dirty="0">
                <a:solidFill>
                  <a:srgbClr val="0070C0"/>
                </a:solidFill>
              </a:rPr>
              <a:t>AFTERWORK Intelligence Collective</a:t>
            </a:r>
          </a:p>
          <a:p>
            <a:r>
              <a:rPr lang="fr-FR" dirty="0"/>
              <a:t>Bilan – coach avec client- demandeurs d’emploi - </a:t>
            </a:r>
          </a:p>
          <a:p>
            <a:r>
              <a:rPr lang="fr-FR" dirty="0"/>
              <a:t>Import des contacts dans </a:t>
            </a:r>
            <a:r>
              <a:rPr lang="fr-FR" dirty="0" err="1"/>
              <a:t>mailchimp</a:t>
            </a:r>
            <a:r>
              <a:rPr lang="fr-FR" dirty="0"/>
              <a:t> : à faire</a:t>
            </a:r>
          </a:p>
          <a:p>
            <a:r>
              <a:rPr lang="fr-FR" dirty="0"/>
              <a:t>Mail d’information sur ARISAL et cotisation : Rédaction OK (merci Martine). A envoyer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0070C0"/>
                </a:solidFill>
              </a:rPr>
              <a:t>REPAS CONVIVIAL</a:t>
            </a:r>
          </a:p>
          <a:p>
            <a:r>
              <a:rPr lang="fr-FR" dirty="0"/>
              <a:t>Bilan : ok, petite intervention à maintenir, trouver une autre </a:t>
            </a:r>
            <a:r>
              <a:rPr lang="fr-FR" dirty="0" err="1"/>
              <a:t>winstub</a:t>
            </a:r>
            <a:r>
              <a:rPr lang="fr-FR" dirty="0"/>
              <a:t> (clou)- prévoir à l’avance – garder date début du marche de </a:t>
            </a:r>
            <a:r>
              <a:rPr lang="fr-FR" dirty="0" err="1"/>
              <a:t>noel</a:t>
            </a:r>
            <a:r>
              <a:rPr lang="fr-FR" dirty="0"/>
              <a:t>. </a:t>
            </a:r>
          </a:p>
          <a:p>
            <a:r>
              <a:rPr lang="fr-FR" dirty="0"/>
              <a:t>Bilan financier : </a:t>
            </a:r>
            <a:r>
              <a:rPr lang="fr-FR" dirty="0" err="1"/>
              <a:t>cf</a:t>
            </a:r>
            <a:r>
              <a:rPr lang="fr-FR" dirty="0"/>
              <a:t> Sylvain</a:t>
            </a:r>
          </a:p>
          <a:p>
            <a:r>
              <a:rPr lang="fr-FR" dirty="0">
                <a:solidFill>
                  <a:srgbClr val="FF0000"/>
                </a:solidFill>
              </a:rPr>
              <a:t>Faire CR et envoyer à Paris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0070C0"/>
                </a:solidFill>
              </a:rPr>
              <a:t>FORUM </a:t>
            </a:r>
            <a:r>
              <a:rPr lang="fr-FR" dirty="0" err="1">
                <a:solidFill>
                  <a:srgbClr val="0070C0"/>
                </a:solidFill>
              </a:rPr>
              <a:t>AlsaceTech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715BE167-B16A-49D1-9B00-53C653C30069}"/>
              </a:ext>
            </a:extLst>
          </p:cNvPr>
          <p:cNvSpPr txBox="1">
            <a:spLocks/>
          </p:cNvSpPr>
          <p:nvPr/>
        </p:nvSpPr>
        <p:spPr>
          <a:xfrm>
            <a:off x="3060700" y="365125"/>
            <a:ext cx="8293100" cy="885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rgbClr val="0070C0"/>
                </a:solidFill>
              </a:rPr>
              <a:t>Calendrier évènements passés</a:t>
            </a:r>
          </a:p>
        </p:txBody>
      </p:sp>
    </p:spTree>
    <p:extLst>
      <p:ext uri="{BB962C8B-B14F-4D97-AF65-F5344CB8AC3E}">
        <p14:creationId xmlns:p14="http://schemas.microsoft.com/office/powerpoint/2010/main" val="1061590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93670" y="365125"/>
            <a:ext cx="8460129" cy="885825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0070C0"/>
                </a:solidFill>
              </a:rPr>
              <a:t>Calendrier à venir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338077" y="1459858"/>
            <a:ext cx="11515846" cy="4609248"/>
          </a:xfrm>
        </p:spPr>
        <p:txBody>
          <a:bodyPr>
            <a:normAutofit fontScale="92500" lnSpcReduction="20000"/>
          </a:bodyPr>
          <a:lstStyle/>
          <a:p>
            <a:r>
              <a:rPr lang="fr-FR" b="1" dirty="0"/>
              <a:t>Nuit de l’orientation</a:t>
            </a:r>
          </a:p>
          <a:p>
            <a:pPr lvl="1"/>
            <a:r>
              <a:rPr lang="fr-FR" dirty="0"/>
              <a:t>Qui ?</a:t>
            </a:r>
          </a:p>
          <a:p>
            <a:pPr lvl="1"/>
            <a:r>
              <a:rPr lang="fr-FR" dirty="0"/>
              <a:t>Dépôt Kakemono vendredi, récupération samedi (Céline)</a:t>
            </a:r>
          </a:p>
          <a:p>
            <a:pPr lvl="1"/>
            <a:r>
              <a:rPr lang="fr-FR" dirty="0"/>
              <a:t>Plaquettes et docs ?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b="1" dirty="0"/>
              <a:t>JNI 2020</a:t>
            </a:r>
          </a:p>
          <a:p>
            <a:pPr lvl="1"/>
            <a:r>
              <a:rPr lang="fr-FR" dirty="0">
                <a:solidFill>
                  <a:srgbClr val="0070C0"/>
                </a:solidFill>
              </a:rPr>
              <a:t>Jeudi 5 et 12 Mars (</a:t>
            </a:r>
            <a:r>
              <a:rPr lang="fr-FR" dirty="0" err="1">
                <a:solidFill>
                  <a:srgbClr val="0070C0"/>
                </a:solidFill>
              </a:rPr>
              <a:t>stbg</a:t>
            </a:r>
            <a:r>
              <a:rPr lang="fr-FR" dirty="0">
                <a:solidFill>
                  <a:srgbClr val="0070C0"/>
                </a:solidFill>
              </a:rPr>
              <a:t> – Mulhouse)</a:t>
            </a:r>
          </a:p>
          <a:p>
            <a:pPr lvl="1"/>
            <a:r>
              <a:rPr lang="fr-FR" dirty="0">
                <a:solidFill>
                  <a:srgbClr val="0070C0"/>
                </a:solidFill>
              </a:rPr>
              <a:t>Demande à faire : salles CCI</a:t>
            </a:r>
          </a:p>
          <a:p>
            <a:pPr lvl="1"/>
            <a:r>
              <a:rPr lang="fr-FR" dirty="0">
                <a:solidFill>
                  <a:srgbClr val="0070C0"/>
                </a:solidFill>
              </a:rPr>
              <a:t>Recherche intervenants en cours + titre de conf plus percutant</a:t>
            </a:r>
          </a:p>
          <a:p>
            <a:pPr lvl="1"/>
            <a:r>
              <a:rPr lang="fr-FR" dirty="0">
                <a:solidFill>
                  <a:srgbClr val="0070C0"/>
                </a:solidFill>
              </a:rPr>
              <a:t>Contact MEDEF, UIMM </a:t>
            </a:r>
            <a:r>
              <a:rPr lang="fr-FR" dirty="0" err="1">
                <a:solidFill>
                  <a:srgbClr val="0070C0"/>
                </a:solidFill>
              </a:rPr>
              <a:t>etc</a:t>
            </a:r>
            <a:r>
              <a:rPr lang="fr-FR" dirty="0">
                <a:solidFill>
                  <a:srgbClr val="0070C0"/>
                </a:solidFill>
              </a:rPr>
              <a:t> pour partenariat ou diffusion de l’information</a:t>
            </a:r>
          </a:p>
          <a:p>
            <a:pPr lvl="1"/>
            <a:r>
              <a:rPr lang="fr-FR" dirty="0" err="1">
                <a:solidFill>
                  <a:srgbClr val="0070C0"/>
                </a:solidFill>
              </a:rPr>
              <a:t>Comm</a:t>
            </a:r>
            <a:r>
              <a:rPr lang="fr-FR" dirty="0">
                <a:solidFill>
                  <a:srgbClr val="0070C0"/>
                </a:solidFill>
              </a:rPr>
              <a:t> à prévoir (inscription sur site </a:t>
            </a:r>
            <a:r>
              <a:rPr lang="fr-FR" dirty="0" err="1">
                <a:solidFill>
                  <a:srgbClr val="0070C0"/>
                </a:solidFill>
              </a:rPr>
              <a:t>iesf</a:t>
            </a:r>
            <a:r>
              <a:rPr lang="fr-FR" dirty="0">
                <a:solidFill>
                  <a:srgbClr val="0070C0"/>
                </a:solidFill>
              </a:rPr>
              <a:t>, articles, mailing …)</a:t>
            </a:r>
          </a:p>
          <a:p>
            <a:pPr lvl="1"/>
            <a:r>
              <a:rPr lang="fr-FR" sz="1100" dirty="0"/>
              <a:t>Rappel : </a:t>
            </a:r>
            <a:r>
              <a:rPr lang="fr-FR" sz="1100" dirty="0">
                <a:solidFill>
                  <a:srgbClr val="FF0000"/>
                </a:solidFill>
              </a:rPr>
              <a:t>4 mars 2020 </a:t>
            </a:r>
            <a:r>
              <a:rPr lang="fr-FR" sz="1100" dirty="0"/>
              <a:t>(journée MONDIALE de l’ingénieur – Word Engineering Day)</a:t>
            </a:r>
          </a:p>
          <a:p>
            <a:pPr marL="457200" lvl="1" indent="0">
              <a:buNone/>
            </a:pPr>
            <a:endParaRPr lang="fr-FR" sz="1100" dirty="0"/>
          </a:p>
          <a:p>
            <a:r>
              <a:rPr lang="fr-FR" b="1" dirty="0"/>
              <a:t>AG 2020</a:t>
            </a:r>
          </a:p>
          <a:p>
            <a:pPr lvl="1"/>
            <a:r>
              <a:rPr lang="fr-FR" dirty="0"/>
              <a:t>Après midi de la JNI</a:t>
            </a:r>
          </a:p>
          <a:p>
            <a:endParaRPr lang="fr-FR" b="1" dirty="0"/>
          </a:p>
          <a:p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106602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25700" y="365125"/>
            <a:ext cx="8928100" cy="885825"/>
          </a:xfrm>
        </p:spPr>
        <p:txBody>
          <a:bodyPr/>
          <a:lstStyle/>
          <a:p>
            <a:r>
              <a:rPr lang="fr-FR" dirty="0">
                <a:solidFill>
                  <a:srgbClr val="0070C0"/>
                </a:solidFill>
              </a:rPr>
              <a:t>	Ordre du jour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476375"/>
            <a:ext cx="10515600" cy="5016500"/>
          </a:xfrm>
        </p:spPr>
        <p:txBody>
          <a:bodyPr>
            <a:normAutofit fontScale="62500" lnSpcReduction="20000"/>
          </a:bodyPr>
          <a:lstStyle/>
          <a:p>
            <a:r>
              <a:rPr lang="fr-FR" dirty="0">
                <a:solidFill>
                  <a:schemeClr val="bg1">
                    <a:lumMod val="65000"/>
                  </a:schemeClr>
                </a:solidFill>
              </a:rPr>
              <a:t>Approbation du P.V. du CA 20 sept 2019</a:t>
            </a:r>
          </a:p>
          <a:p>
            <a:r>
              <a:rPr lang="fr-FR" dirty="0">
                <a:solidFill>
                  <a:schemeClr val="bg1">
                    <a:lumMod val="65000"/>
                  </a:schemeClr>
                </a:solidFill>
              </a:rPr>
              <a:t>Suivi des actions </a:t>
            </a:r>
          </a:p>
          <a:p>
            <a:r>
              <a:rPr lang="fr-FR" dirty="0">
                <a:solidFill>
                  <a:schemeClr val="bg1">
                    <a:lumMod val="65000"/>
                  </a:schemeClr>
                </a:solidFill>
              </a:rPr>
              <a:t>Calendrier des dates (CA, AG, IESF, PMIS …)</a:t>
            </a:r>
          </a:p>
          <a:p>
            <a:pPr lvl="1"/>
            <a:r>
              <a:rPr lang="fr-FR" dirty="0" err="1">
                <a:solidFill>
                  <a:schemeClr val="bg1">
                    <a:lumMod val="65000"/>
                  </a:schemeClr>
                </a:solidFill>
              </a:rPr>
              <a:t>Afterwork</a:t>
            </a:r>
            <a:r>
              <a:rPr lang="fr-FR" dirty="0">
                <a:solidFill>
                  <a:schemeClr val="bg1">
                    <a:lumMod val="65000"/>
                  </a:schemeClr>
                </a:solidFill>
              </a:rPr>
              <a:t> Intelligence Collective</a:t>
            </a:r>
          </a:p>
          <a:p>
            <a:pPr lvl="1"/>
            <a:r>
              <a:rPr lang="fr-FR" dirty="0">
                <a:solidFill>
                  <a:schemeClr val="bg1">
                    <a:lumMod val="65000"/>
                  </a:schemeClr>
                </a:solidFill>
              </a:rPr>
              <a:t>Congrès de Lyon</a:t>
            </a:r>
          </a:p>
          <a:p>
            <a:pPr lvl="1"/>
            <a:r>
              <a:rPr lang="fr-FR" dirty="0">
                <a:solidFill>
                  <a:schemeClr val="bg1">
                    <a:lumMod val="65000"/>
                  </a:schemeClr>
                </a:solidFill>
              </a:rPr>
              <a:t>Repas convivial de Novembre</a:t>
            </a:r>
          </a:p>
          <a:p>
            <a:pPr lvl="1"/>
            <a:r>
              <a:rPr lang="fr-FR" dirty="0">
                <a:solidFill>
                  <a:schemeClr val="bg1">
                    <a:lumMod val="65000"/>
                  </a:schemeClr>
                </a:solidFill>
              </a:rPr>
              <a:t>JNI 2020 Mulhouse + Strasbourg</a:t>
            </a:r>
          </a:p>
          <a:p>
            <a:pPr lvl="1"/>
            <a:r>
              <a:rPr lang="fr-FR" dirty="0">
                <a:solidFill>
                  <a:schemeClr val="bg1">
                    <a:lumMod val="65000"/>
                  </a:schemeClr>
                </a:solidFill>
              </a:rPr>
              <a:t>AG 2020</a:t>
            </a:r>
          </a:p>
          <a:p>
            <a:pPr lvl="1"/>
            <a:r>
              <a:rPr lang="fr-FR" dirty="0">
                <a:solidFill>
                  <a:schemeClr val="bg1">
                    <a:lumMod val="65000"/>
                  </a:schemeClr>
                </a:solidFill>
              </a:rPr>
              <a:t>Nuit de l’orientation 11 janvier</a:t>
            </a:r>
          </a:p>
          <a:p>
            <a:r>
              <a:rPr lang="fr-FR" dirty="0">
                <a:solidFill>
                  <a:srgbClr val="0070C0"/>
                </a:solidFill>
              </a:rPr>
              <a:t>Demandes de subventions : 4L </a:t>
            </a:r>
            <a:r>
              <a:rPr lang="fr-FR" dirty="0" err="1">
                <a:solidFill>
                  <a:srgbClr val="0070C0"/>
                </a:solidFill>
              </a:rPr>
              <a:t>Trophy</a:t>
            </a:r>
            <a:r>
              <a:rPr lang="fr-FR" dirty="0">
                <a:solidFill>
                  <a:srgbClr val="0070C0"/>
                </a:solidFill>
              </a:rPr>
              <a:t>, Robot Cup Junior, Maker </a:t>
            </a:r>
            <a:r>
              <a:rPr lang="fr-FR" dirty="0" err="1">
                <a:solidFill>
                  <a:srgbClr val="0070C0"/>
                </a:solidFill>
              </a:rPr>
              <a:t>Fight</a:t>
            </a:r>
            <a:endParaRPr lang="fr-FR" dirty="0">
              <a:solidFill>
                <a:srgbClr val="0070C0"/>
              </a:solidFill>
            </a:endParaRPr>
          </a:p>
          <a:p>
            <a:r>
              <a:rPr lang="fr-FR" dirty="0">
                <a:solidFill>
                  <a:schemeClr val="bg1">
                    <a:lumMod val="65000"/>
                  </a:schemeClr>
                </a:solidFill>
              </a:rPr>
              <a:t>Bilan partenariat Junior Entreprise et actions à suivre</a:t>
            </a:r>
          </a:p>
          <a:p>
            <a:r>
              <a:rPr lang="fr-FR" dirty="0">
                <a:solidFill>
                  <a:schemeClr val="bg1">
                    <a:lumMod val="65000"/>
                  </a:schemeClr>
                </a:solidFill>
              </a:rPr>
              <a:t>Plaquette Entreprise et prospection</a:t>
            </a:r>
          </a:p>
          <a:p>
            <a:r>
              <a:rPr lang="fr-FR" dirty="0">
                <a:solidFill>
                  <a:schemeClr val="bg1">
                    <a:lumMod val="65000"/>
                  </a:schemeClr>
                </a:solidFill>
              </a:rPr>
              <a:t>Echanges publicitaires </a:t>
            </a:r>
            <a:r>
              <a:rPr lang="fr-FR" dirty="0" err="1">
                <a:solidFill>
                  <a:schemeClr val="bg1">
                    <a:lumMod val="65000"/>
                  </a:schemeClr>
                </a:solidFill>
              </a:rPr>
              <a:t>Jobsora</a:t>
            </a:r>
            <a:r>
              <a:rPr lang="fr-FR" dirty="0">
                <a:solidFill>
                  <a:schemeClr val="bg1">
                    <a:lumMod val="65000"/>
                  </a:schemeClr>
                </a:solidFill>
              </a:rPr>
              <a:t> et </a:t>
            </a:r>
            <a:r>
              <a:rPr lang="fr-FR" dirty="0" err="1">
                <a:solidFill>
                  <a:schemeClr val="bg1">
                    <a:lumMod val="65000"/>
                  </a:schemeClr>
                </a:solidFill>
              </a:rPr>
              <a:t>jooble</a:t>
            </a:r>
            <a:endParaRPr lang="fr-FR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dirty="0">
                <a:solidFill>
                  <a:schemeClr val="bg1">
                    <a:lumMod val="65000"/>
                  </a:schemeClr>
                </a:solidFill>
              </a:rPr>
              <a:t>Bilan financier et des adhérents (Adhésion individuel à valider pour Insertion Répertoire National – Adhésion Chimie Mulhouse –Cotisation Tremplin)</a:t>
            </a:r>
          </a:p>
          <a:p>
            <a:r>
              <a:rPr lang="fr-FR" dirty="0">
                <a:solidFill>
                  <a:schemeClr val="bg1">
                    <a:lumMod val="65000"/>
                  </a:schemeClr>
                </a:solidFill>
              </a:rPr>
              <a:t>Calendrier des Newsletters</a:t>
            </a:r>
          </a:p>
          <a:p>
            <a:r>
              <a:rPr lang="fr-FR" dirty="0">
                <a:solidFill>
                  <a:schemeClr val="bg1">
                    <a:lumMod val="65000"/>
                  </a:schemeClr>
                </a:solidFill>
              </a:rPr>
              <a:t>Divers</a:t>
            </a:r>
          </a:p>
        </p:txBody>
      </p:sp>
    </p:spTree>
    <p:extLst>
      <p:ext uri="{BB962C8B-B14F-4D97-AF65-F5344CB8AC3E}">
        <p14:creationId xmlns:p14="http://schemas.microsoft.com/office/powerpoint/2010/main" val="10744033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715BE167-B16A-49D1-9B00-53C653C30069}"/>
              </a:ext>
            </a:extLst>
          </p:cNvPr>
          <p:cNvSpPr txBox="1">
            <a:spLocks/>
          </p:cNvSpPr>
          <p:nvPr/>
        </p:nvSpPr>
        <p:spPr>
          <a:xfrm>
            <a:off x="3060700" y="365125"/>
            <a:ext cx="8293100" cy="885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rgbClr val="0070C0"/>
                </a:solidFill>
              </a:rPr>
              <a:t>Demandes de Subventions</a:t>
            </a:r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0042A75D-568F-42EE-A426-C87970416007}"/>
              </a:ext>
            </a:extLst>
          </p:cNvPr>
          <p:cNvSpPr txBox="1">
            <a:spLocks/>
          </p:cNvSpPr>
          <p:nvPr/>
        </p:nvSpPr>
        <p:spPr>
          <a:xfrm>
            <a:off x="338077" y="1459858"/>
            <a:ext cx="11515846" cy="4811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b="1" dirty="0"/>
          </a:p>
          <a:p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5311035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25700" y="365125"/>
            <a:ext cx="8928100" cy="885825"/>
          </a:xfrm>
        </p:spPr>
        <p:txBody>
          <a:bodyPr/>
          <a:lstStyle/>
          <a:p>
            <a:r>
              <a:rPr lang="fr-FR" dirty="0">
                <a:solidFill>
                  <a:srgbClr val="0070C0"/>
                </a:solidFill>
              </a:rPr>
              <a:t>	Ordre du jour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476375"/>
            <a:ext cx="10515600" cy="5016500"/>
          </a:xfrm>
        </p:spPr>
        <p:txBody>
          <a:bodyPr>
            <a:normAutofit fontScale="70000" lnSpcReduction="20000"/>
          </a:bodyPr>
          <a:lstStyle/>
          <a:p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Approbation du P.V. du CA 20 sept 2019</a:t>
            </a:r>
          </a:p>
          <a:p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Suivi des actions </a:t>
            </a:r>
          </a:p>
          <a:p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Calendrier des dates (CA, AG, IESF, PMIS …)</a:t>
            </a:r>
          </a:p>
          <a:p>
            <a:pPr lvl="1"/>
            <a:r>
              <a:rPr lang="fr-FR" dirty="0" err="1">
                <a:solidFill>
                  <a:schemeClr val="bg1">
                    <a:lumMod val="65000"/>
                  </a:schemeClr>
                </a:solidFill>
              </a:rPr>
              <a:t>Afterwork</a:t>
            </a:r>
            <a:r>
              <a:rPr lang="fr-FR" dirty="0">
                <a:solidFill>
                  <a:schemeClr val="bg1">
                    <a:lumMod val="65000"/>
                  </a:schemeClr>
                </a:solidFill>
              </a:rPr>
              <a:t> Intelligence Collective</a:t>
            </a:r>
          </a:p>
          <a:p>
            <a:pPr lvl="1"/>
            <a:r>
              <a:rPr lang="fr-FR" dirty="0">
                <a:solidFill>
                  <a:schemeClr val="bg1">
                    <a:lumMod val="65000"/>
                  </a:schemeClr>
                </a:solidFill>
              </a:rPr>
              <a:t>Congrès de Lyon</a:t>
            </a:r>
          </a:p>
          <a:p>
            <a:pPr lvl="1"/>
            <a:r>
              <a:rPr lang="fr-FR" dirty="0">
                <a:solidFill>
                  <a:schemeClr val="bg1">
                    <a:lumMod val="65000"/>
                  </a:schemeClr>
                </a:solidFill>
              </a:rPr>
              <a:t>Repas convivial de Novembre</a:t>
            </a:r>
          </a:p>
          <a:p>
            <a:pPr lvl="1"/>
            <a:r>
              <a:rPr lang="fr-FR" dirty="0">
                <a:solidFill>
                  <a:schemeClr val="bg1">
                    <a:lumMod val="65000"/>
                  </a:schemeClr>
                </a:solidFill>
              </a:rPr>
              <a:t>JNI 2020 Mulhouse + Strasbourg</a:t>
            </a:r>
          </a:p>
          <a:p>
            <a:pPr lvl="1"/>
            <a:r>
              <a:rPr lang="fr-FR" dirty="0">
                <a:solidFill>
                  <a:schemeClr val="bg1">
                    <a:lumMod val="65000"/>
                  </a:schemeClr>
                </a:solidFill>
              </a:rPr>
              <a:t>AG 2020</a:t>
            </a:r>
          </a:p>
          <a:p>
            <a:pPr lvl="1"/>
            <a:r>
              <a:rPr lang="fr-FR" dirty="0">
                <a:solidFill>
                  <a:schemeClr val="bg1">
                    <a:lumMod val="65000"/>
                  </a:schemeClr>
                </a:solidFill>
              </a:rPr>
              <a:t>Nuit de l’orientation 11 janvier</a:t>
            </a:r>
          </a:p>
          <a:p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Demandes de subventions : 4L </a:t>
            </a:r>
            <a:r>
              <a:rPr lang="fr-FR" sz="2400" dirty="0" err="1">
                <a:solidFill>
                  <a:schemeClr val="bg1">
                    <a:lumMod val="65000"/>
                  </a:schemeClr>
                </a:solidFill>
              </a:rPr>
              <a:t>Trophy</a:t>
            </a:r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, Robot Cup Junior, Maker </a:t>
            </a:r>
            <a:r>
              <a:rPr lang="fr-FR" sz="2400" dirty="0" err="1">
                <a:solidFill>
                  <a:schemeClr val="bg1">
                    <a:lumMod val="65000"/>
                  </a:schemeClr>
                </a:solidFill>
              </a:rPr>
              <a:t>Fight</a:t>
            </a:r>
            <a:endParaRPr lang="fr-FR" sz="24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dirty="0">
                <a:solidFill>
                  <a:srgbClr val="0070C0"/>
                </a:solidFill>
              </a:rPr>
              <a:t>Bilan partenariat Junior Entreprise et actions à suivre</a:t>
            </a:r>
          </a:p>
          <a:p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Plaquette Entreprise et prospection</a:t>
            </a:r>
          </a:p>
          <a:p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Echanges publicitaires </a:t>
            </a:r>
            <a:r>
              <a:rPr lang="fr-FR" sz="2400" dirty="0" err="1">
                <a:solidFill>
                  <a:schemeClr val="bg1">
                    <a:lumMod val="65000"/>
                  </a:schemeClr>
                </a:solidFill>
              </a:rPr>
              <a:t>Jobsora</a:t>
            </a:r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 et </a:t>
            </a:r>
            <a:r>
              <a:rPr lang="fr-FR" sz="2400" dirty="0" err="1">
                <a:solidFill>
                  <a:schemeClr val="bg1">
                    <a:lumMod val="65000"/>
                  </a:schemeClr>
                </a:solidFill>
              </a:rPr>
              <a:t>jooble</a:t>
            </a:r>
            <a:endParaRPr lang="fr-FR" sz="24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Bilan financier et des adhérents (Adhésion individuel à valider pour Insertion Répertoire National – Adhésion Chimie Mulhouse –Cotisation Tremplin)</a:t>
            </a:r>
          </a:p>
          <a:p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Calendrier des Newsletters</a:t>
            </a:r>
          </a:p>
          <a:p>
            <a:r>
              <a:rPr lang="fr-FR" sz="2400" dirty="0">
                <a:solidFill>
                  <a:schemeClr val="bg1">
                    <a:lumMod val="65000"/>
                  </a:schemeClr>
                </a:solidFill>
              </a:rPr>
              <a:t>Divers</a:t>
            </a:r>
          </a:p>
        </p:txBody>
      </p:sp>
    </p:spTree>
    <p:extLst>
      <p:ext uri="{BB962C8B-B14F-4D97-AF65-F5344CB8AC3E}">
        <p14:creationId xmlns:p14="http://schemas.microsoft.com/office/powerpoint/2010/main" val="6090666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715BE167-B16A-49D1-9B00-53C653C30069}"/>
              </a:ext>
            </a:extLst>
          </p:cNvPr>
          <p:cNvSpPr txBox="1">
            <a:spLocks/>
          </p:cNvSpPr>
          <p:nvPr/>
        </p:nvSpPr>
        <p:spPr>
          <a:xfrm>
            <a:off x="3060700" y="365125"/>
            <a:ext cx="8293100" cy="885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rgbClr val="0070C0"/>
                </a:solidFill>
              </a:rPr>
              <a:t>Collaboration PSI</a:t>
            </a:r>
          </a:p>
        </p:txBody>
      </p:sp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0042A75D-568F-42EE-A426-C87970416007}"/>
              </a:ext>
            </a:extLst>
          </p:cNvPr>
          <p:cNvSpPr txBox="1">
            <a:spLocks/>
          </p:cNvSpPr>
          <p:nvPr/>
        </p:nvSpPr>
        <p:spPr>
          <a:xfrm>
            <a:off x="338077" y="1459858"/>
            <a:ext cx="11515846" cy="4811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Plaquette non terminée (à terminer par nos soins – Responsabilité ARISAL)</a:t>
            </a:r>
          </a:p>
          <a:p>
            <a:endParaRPr lang="fr-FR" dirty="0">
              <a:solidFill>
                <a:srgbClr val="0070C0"/>
              </a:solidFill>
            </a:endParaRPr>
          </a:p>
          <a:p>
            <a:r>
              <a:rPr lang="fr-FR" dirty="0"/>
              <a:t>Analytics google à étudier. Faire plan d’action pour optimiser l’utilisation de ces articles</a:t>
            </a:r>
          </a:p>
          <a:p>
            <a:endParaRPr lang="fr-FR" dirty="0"/>
          </a:p>
          <a:p>
            <a:r>
              <a:rPr lang="fr-FR" dirty="0"/>
              <a:t>Proposition de nouvelle collaboration (voir devis)</a:t>
            </a:r>
          </a:p>
          <a:p>
            <a:endParaRPr lang="fr-FR" dirty="0"/>
          </a:p>
          <a:p>
            <a:r>
              <a:rPr lang="fr-FR" dirty="0"/>
              <a:t>Proposition </a:t>
            </a:r>
            <a:r>
              <a:rPr lang="fr-FR" dirty="0" err="1"/>
              <a:t>community</a:t>
            </a:r>
            <a:r>
              <a:rPr lang="fr-FR" dirty="0"/>
              <a:t> manager (CV à contacter, proposition à faire)</a:t>
            </a:r>
          </a:p>
          <a:p>
            <a:endParaRPr lang="fr-FR" b="1" dirty="0"/>
          </a:p>
          <a:p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73216165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</TotalTime>
  <Words>1731</Words>
  <Application>Microsoft Office PowerPoint</Application>
  <PresentationFormat>Grand écran</PresentationFormat>
  <Paragraphs>242</Paragraphs>
  <Slides>23</Slides>
  <Notes>4</Notes>
  <HiddenSlides>3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9" baseType="lpstr">
      <vt:lpstr>Arial</vt:lpstr>
      <vt:lpstr>Arial</vt:lpstr>
      <vt:lpstr>Calibri</vt:lpstr>
      <vt:lpstr>Calibri Light</vt:lpstr>
      <vt:lpstr>Verdana</vt:lpstr>
      <vt:lpstr>Thème Office</vt:lpstr>
      <vt:lpstr>CA – 9 janvier 2020</vt:lpstr>
      <vt:lpstr> Ordre du jour</vt:lpstr>
      <vt:lpstr>Présentation PowerPoint</vt:lpstr>
      <vt:lpstr>Présentation PowerPoint</vt:lpstr>
      <vt:lpstr>Calendrier à venir</vt:lpstr>
      <vt:lpstr> Ordre du jour</vt:lpstr>
      <vt:lpstr>Présentation PowerPoint</vt:lpstr>
      <vt:lpstr> Ordre du jour</vt:lpstr>
      <vt:lpstr>Présentation PowerPoint</vt:lpstr>
      <vt:lpstr>Articles PSI</vt:lpstr>
      <vt:lpstr>Présentation PowerPoint</vt:lpstr>
      <vt:lpstr> Ordre du jour</vt:lpstr>
      <vt:lpstr>Plaquette entreprise et recherche d’adhérents</vt:lpstr>
      <vt:lpstr> Ordre du jour</vt:lpstr>
      <vt:lpstr>Partenariat Jooble / Jobsora</vt:lpstr>
      <vt:lpstr> Ordre du jour</vt:lpstr>
      <vt:lpstr>Présentation PowerPoint</vt:lpstr>
      <vt:lpstr> Ordre du jour</vt:lpstr>
      <vt:lpstr>Présentation PowerPoint</vt:lpstr>
      <vt:lpstr>PMIS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 - 20 sept 2019</dc:title>
  <dc:creator>celine poloce</dc:creator>
  <cp:lastModifiedBy>celine poloce</cp:lastModifiedBy>
  <cp:revision>20</cp:revision>
  <dcterms:created xsi:type="dcterms:W3CDTF">2019-09-21T08:02:33Z</dcterms:created>
  <dcterms:modified xsi:type="dcterms:W3CDTF">2020-01-09T22:03:17Z</dcterms:modified>
</cp:coreProperties>
</file>